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 id="2147483687" r:id="rId8"/>
  </p:sldMasterIdLst>
  <p:notesMasterIdLst>
    <p:notesMasterId r:id="rId50"/>
  </p:notesMasterIdLst>
  <p:sldIdLst>
    <p:sldId id="256" r:id="rId9"/>
    <p:sldId id="257" r:id="rId10"/>
    <p:sldId id="263" r:id="rId11"/>
    <p:sldId id="267" r:id="rId12"/>
    <p:sldId id="271" r:id="rId13"/>
    <p:sldId id="262" r:id="rId14"/>
    <p:sldId id="261" r:id="rId15"/>
    <p:sldId id="260" r:id="rId16"/>
    <p:sldId id="272" r:id="rId17"/>
    <p:sldId id="259" r:id="rId18"/>
    <p:sldId id="266" r:id="rId19"/>
    <p:sldId id="265" r:id="rId20"/>
    <p:sldId id="258" r:id="rId21"/>
    <p:sldId id="264" r:id="rId22"/>
    <p:sldId id="268" r:id="rId23"/>
    <p:sldId id="270" r:id="rId24"/>
    <p:sldId id="273" r:id="rId25"/>
    <p:sldId id="275" r:id="rId26"/>
    <p:sldId id="276" r:id="rId27"/>
    <p:sldId id="277" r:id="rId28"/>
    <p:sldId id="295" r:id="rId29"/>
    <p:sldId id="296" r:id="rId30"/>
    <p:sldId id="279" r:id="rId31"/>
    <p:sldId id="280" r:id="rId32"/>
    <p:sldId id="278" r:id="rId33"/>
    <p:sldId id="297" r:id="rId34"/>
    <p:sldId id="302" r:id="rId35"/>
    <p:sldId id="301" r:id="rId36"/>
    <p:sldId id="300" r:id="rId37"/>
    <p:sldId id="299" r:id="rId38"/>
    <p:sldId id="298" r:id="rId39"/>
    <p:sldId id="303" r:id="rId40"/>
    <p:sldId id="306" r:id="rId41"/>
    <p:sldId id="305" r:id="rId42"/>
    <p:sldId id="304" r:id="rId43"/>
    <p:sldId id="282" r:id="rId44"/>
    <p:sldId id="281" r:id="rId45"/>
    <p:sldId id="283" r:id="rId46"/>
    <p:sldId id="284" r:id="rId47"/>
    <p:sldId id="287" r:id="rId48"/>
    <p:sldId id="294" r:id="rId49"/>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2C5234"/>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aximized">
    <p:restoredLeft sz="34587" autoAdjust="0"/>
    <p:restoredTop sz="74915" autoAdjust="0"/>
  </p:normalViewPr>
  <p:slideViewPr>
    <p:cSldViewPr>
      <p:cViewPr>
        <p:scale>
          <a:sx n="125" d="100"/>
          <a:sy n="125" d="100"/>
        </p:scale>
        <p:origin x="-1224" y="14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380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5.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2C164A-7038-42D0-953C-2EB4816D4C81}" type="datetimeFigureOut">
              <a:rPr lang="en-US" smtClean="0"/>
              <a:t>8/31/2017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a:p>
        </p:txBody>
      </p:sp>
    </p:spTree>
    <p:extLst>
      <p:ext uri="{BB962C8B-B14F-4D97-AF65-F5344CB8AC3E}">
        <p14:creationId xmlns:p14="http://schemas.microsoft.com/office/powerpoint/2010/main" val="373447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The Lyme Timber Company</a:t>
            </a:r>
            <a:r>
              <a:rPr lang="en-US" baseline="0" dirty="0"/>
              <a:t> is </a:t>
            </a:r>
            <a:r>
              <a:rPr lang="en-US" dirty="0"/>
              <a:t>headquartered in Hanover, NH.  </a:t>
            </a:r>
          </a:p>
          <a:p>
            <a:endParaRPr lang="en-US" dirty="0"/>
          </a:p>
          <a:p>
            <a:r>
              <a:rPr lang="en-US" dirty="0"/>
              <a:t>Lyme’s Adirondack forestlands consist of approximately 240,000 acres, located entirely within the Adirondack Park.  These are the former International Paper forest tracts, purchased by Lyme in 2006.  The properties consist of twenty-five tracts ranging in size from 750 acres to more than 26,000 acres.  The project site is situated within the 16,159 acre Colton-</a:t>
            </a:r>
            <a:r>
              <a:rPr lang="en-US" dirty="0" err="1"/>
              <a:t>Piercefield</a:t>
            </a:r>
            <a:r>
              <a:rPr lang="en-US" dirty="0"/>
              <a:t> tract, in the Town of </a:t>
            </a:r>
            <a:r>
              <a:rPr lang="en-US" dirty="0" err="1"/>
              <a:t>Piercefield</a:t>
            </a:r>
            <a:r>
              <a:rPr lang="en-US" dirty="0"/>
              <a:t>, just north of New York State Route 3, and about nine miles west of the village of Tupper Lake.</a:t>
            </a:r>
          </a:p>
          <a:p>
            <a:endParaRPr lang="en-US" dirty="0"/>
          </a:p>
          <a:p>
            <a:r>
              <a:rPr lang="en-US" dirty="0"/>
              <a:t>You’ll recall the that this board has approved previous timber harvesting permits</a:t>
            </a:r>
            <a:r>
              <a:rPr lang="en-US" baseline="0" dirty="0"/>
              <a:t> sponsored by Lyme </a:t>
            </a:r>
            <a:r>
              <a:rPr lang="en-US" dirty="0"/>
              <a:t>in December, 2013, on the “Big Moose” tract in the Town of Webb, in July 2014 on the Altamont Tract</a:t>
            </a:r>
            <a:r>
              <a:rPr lang="en-US" baseline="0" dirty="0"/>
              <a:t> outside of Tupper Lake, and in January of this year on the </a:t>
            </a:r>
            <a:r>
              <a:rPr lang="en-US" baseline="0" dirty="0" err="1"/>
              <a:t>Robinwood</a:t>
            </a:r>
            <a:r>
              <a:rPr lang="en-US" baseline="0" dirty="0"/>
              <a:t> tract in the Town of Long Lake</a:t>
            </a:r>
            <a:r>
              <a:rPr lang="en-US" dirty="0"/>
              <a:t>.  </a:t>
            </a:r>
          </a:p>
          <a:p>
            <a:endParaRPr lang="en-US" dirty="0"/>
          </a:p>
          <a:p>
            <a:r>
              <a:rPr lang="en-US" dirty="0"/>
              <a:t>All of these forests are certified to the Forest Stewardship Council and Sustainable Forestry Initiative forest management standards, and are subject to the conditions of a New York State Sustainable Forestry Conservation Easement.</a:t>
            </a:r>
          </a:p>
          <a:p>
            <a:endParaRPr lang="en-US" dirty="0"/>
          </a:p>
          <a:p>
            <a:r>
              <a:rPr lang="en-US" dirty="0"/>
              <a:t>Prentiss and Carlisle Forest Resource Management and Timberland Services is retained by Lyme to manage these Adirondack forestlands.  Prentiss and Carlisle is headquartered in Bangor, ME, with New York offices in Queensbury, Chestertown and Tupper Lake. </a:t>
            </a:r>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10</a:t>
            </a:fld>
            <a:endParaRPr lang="en-US"/>
          </a:p>
        </p:txBody>
      </p:sp>
    </p:spTree>
    <p:extLst>
      <p:ext uri="{BB962C8B-B14F-4D97-AF65-F5344CB8AC3E}">
        <p14:creationId xmlns:p14="http://schemas.microsoft.com/office/powerpoint/2010/main" val="1744949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General location map</a:t>
            </a:r>
          </a:p>
          <a:p>
            <a:endParaRPr lang="en-US" dirty="0"/>
          </a:p>
          <a:p>
            <a:r>
              <a:rPr lang="en-US" dirty="0"/>
              <a:t>Colton-</a:t>
            </a:r>
            <a:r>
              <a:rPr lang="en-US" dirty="0" err="1"/>
              <a:t>Piercefield</a:t>
            </a:r>
            <a:r>
              <a:rPr lang="en-US" dirty="0"/>
              <a:t> Tract outlined</a:t>
            </a:r>
            <a:r>
              <a:rPr lang="en-US" baseline="0" dirty="0"/>
              <a:t> in blue</a:t>
            </a:r>
          </a:p>
          <a:p>
            <a:endParaRPr lang="en-US" baseline="0" dirty="0"/>
          </a:p>
          <a:p>
            <a:r>
              <a:rPr lang="en-US" baseline="0" dirty="0"/>
              <a:t>West of Tupper Lake</a:t>
            </a:r>
          </a:p>
          <a:p>
            <a:endParaRPr lang="en-US" baseline="0" dirty="0"/>
          </a:p>
          <a:p>
            <a:r>
              <a:rPr lang="en-US" baseline="0" dirty="0"/>
              <a:t>Point out County Line</a:t>
            </a:r>
          </a:p>
          <a:p>
            <a:endParaRPr lang="en-US" baseline="0" dirty="0"/>
          </a:p>
          <a:p>
            <a:r>
              <a:rPr lang="en-US" baseline="0" dirty="0"/>
              <a:t>Point out </a:t>
            </a:r>
            <a:r>
              <a:rPr lang="en-US" baseline="0" dirty="0" err="1"/>
              <a:t>Piercefield</a:t>
            </a:r>
            <a:r>
              <a:rPr lang="en-US" baseline="0" dirty="0"/>
              <a:t> Line and Colton Line</a:t>
            </a:r>
          </a:p>
          <a:p>
            <a:endParaRPr lang="en-US" baseline="0" dirty="0"/>
          </a:p>
          <a:p>
            <a:r>
              <a:rPr lang="en-US" baseline="0" dirty="0" err="1"/>
              <a:t>Raquette</a:t>
            </a:r>
            <a:r>
              <a:rPr lang="en-US" baseline="0" dirty="0"/>
              <a:t> River Primitive Area</a:t>
            </a:r>
          </a:p>
          <a:p>
            <a:endParaRPr lang="en-US" baseline="0" dirty="0"/>
          </a:p>
          <a:p>
            <a:r>
              <a:rPr lang="en-US" baseline="0" dirty="0"/>
              <a:t>Dam Location</a:t>
            </a:r>
          </a:p>
          <a:p>
            <a:endParaRPr lang="en-US" baseline="0" dirty="0"/>
          </a:p>
          <a:p>
            <a:r>
              <a:rPr lang="en-US" baseline="0" dirty="0"/>
              <a:t>Adjoins other Resource Management Lands.  These are non-residential lands, primarily dedicated to open space uses.</a:t>
            </a:r>
          </a:p>
          <a:p>
            <a:endParaRPr lang="en-US" baseline="0" dirty="0"/>
          </a:p>
          <a:p>
            <a:r>
              <a:rPr lang="en-US" baseline="0" dirty="0"/>
              <a:t>Site is accessed directly from an access gate off of NYS Route 3.</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11</a:t>
            </a:fld>
            <a:endParaRPr lang="en-US"/>
          </a:p>
        </p:txBody>
      </p:sp>
    </p:spTree>
    <p:extLst>
      <p:ext uri="{BB962C8B-B14F-4D97-AF65-F5344CB8AC3E}">
        <p14:creationId xmlns:p14="http://schemas.microsoft.com/office/powerpoint/2010/main" val="2853225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Topography can be described as mostly</a:t>
            </a:r>
            <a:r>
              <a:rPr lang="en-US" baseline="0" dirty="0"/>
              <a:t> flat to gently rolling.  </a:t>
            </a:r>
          </a:p>
          <a:p>
            <a:endParaRPr lang="en-US" baseline="0" dirty="0"/>
          </a:p>
          <a:p>
            <a:r>
              <a:rPr lang="en-US" baseline="0" dirty="0"/>
              <a:t>There is one area of steep slopes here…  There’s a better map coming up to show this area.</a:t>
            </a:r>
          </a:p>
          <a:p>
            <a:endParaRPr lang="en-US" baseline="0" dirty="0"/>
          </a:p>
          <a:p>
            <a:r>
              <a:rPr lang="en-US" baseline="0" dirty="0"/>
              <a:t>Mt. </a:t>
            </a:r>
            <a:r>
              <a:rPr lang="en-US" baseline="0" dirty="0" err="1"/>
              <a:t>Matumbla</a:t>
            </a:r>
            <a:r>
              <a:rPr lang="en-US" baseline="0" dirty="0"/>
              <a:t> to the east</a:t>
            </a:r>
            <a:endParaRPr lang="en-US" dirty="0"/>
          </a:p>
          <a:p>
            <a:endParaRPr lang="en-US" dirty="0"/>
          </a:p>
          <a:p>
            <a:r>
              <a:rPr lang="en-US" dirty="0"/>
              <a:t>The project site is shown in green.</a:t>
            </a:r>
            <a:r>
              <a:rPr lang="en-US" baseline="0" dirty="0"/>
              <a:t>  The lines within this shape are the different proposed harvest areas.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a:p>
        </p:txBody>
      </p:sp>
    </p:spTree>
    <p:extLst>
      <p:ext uri="{BB962C8B-B14F-4D97-AF65-F5344CB8AC3E}">
        <p14:creationId xmlns:p14="http://schemas.microsoft.com/office/powerpoint/2010/main" val="3506878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The</a:t>
            </a:r>
            <a:r>
              <a:rPr lang="en-US" baseline="0" dirty="0"/>
              <a:t> Colton-</a:t>
            </a:r>
            <a:r>
              <a:rPr lang="en-US" baseline="0" dirty="0" err="1"/>
              <a:t>Piercefield</a:t>
            </a:r>
            <a:r>
              <a:rPr lang="en-US" baseline="0" dirty="0"/>
              <a:t> tract is again outlined in blue.  The harvest area is in red.</a:t>
            </a:r>
          </a:p>
          <a:p>
            <a:endParaRPr lang="en-US" baseline="0" dirty="0"/>
          </a:p>
          <a:p>
            <a:r>
              <a:rPr lang="en-US" dirty="0"/>
              <a:t>This</a:t>
            </a:r>
            <a:r>
              <a:rPr lang="en-US" baseline="0" dirty="0"/>
              <a:t> map shows the land use boundaries within the project site, as well as the adjacent </a:t>
            </a:r>
            <a:r>
              <a:rPr lang="en-US" baseline="0" dirty="0" err="1"/>
              <a:t>Raquette</a:t>
            </a:r>
            <a:r>
              <a:rPr lang="en-US" baseline="0" dirty="0"/>
              <a:t>-Jordan Boreal Primitive area..</a:t>
            </a:r>
          </a:p>
          <a:p>
            <a:endParaRPr lang="en-US" baseline="0" dirty="0"/>
          </a:p>
          <a:p>
            <a:r>
              <a:rPr lang="en-US" baseline="0" dirty="0"/>
              <a:t>There are two properties adjoining the project site that are not owned by the applicant, to the southwest of the proposed harvest.  These both contain sand and gravel mines, one privately owned and the other owned by the Village of Tupper Lake.</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13</a:t>
            </a:fld>
            <a:endParaRPr lang="en-US"/>
          </a:p>
        </p:txBody>
      </p:sp>
    </p:spTree>
    <p:extLst>
      <p:ext uri="{BB962C8B-B14F-4D97-AF65-F5344CB8AC3E}">
        <p14:creationId xmlns:p14="http://schemas.microsoft.com/office/powerpoint/2010/main" val="18542894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pPr defTabSz="931774" eaLnBrk="0" fontAlgn="base" hangingPunct="0">
              <a:spcBef>
                <a:spcPct val="30000"/>
              </a:spcBef>
              <a:spcAft>
                <a:spcPct val="0"/>
              </a:spcAft>
              <a:defRPr/>
            </a:pPr>
            <a:r>
              <a:rPr lang="en-US" dirty="0"/>
              <a:t>Areas of the harvest site which approach adjoining property lines will be managed in accordance with the grievance resolution procedures contained in the forest management plan.  These procedures include clear marking of property boundaries to prevent logging equipment from crossing into neighboring properties.  100 foot buffers to adjacent property lines will be observed.  Limited at risk </a:t>
            </a:r>
            <a:r>
              <a:rPr lang="en-US" dirty="0" err="1"/>
              <a:t>overstory</a:t>
            </a:r>
            <a:r>
              <a:rPr lang="en-US" dirty="0"/>
              <a:t> trees may be removed from this area, but special care will be taken to insure that no tops or branches fall on the adjacent property, and regeneration will be carefully protected.</a:t>
            </a:r>
          </a:p>
          <a:p>
            <a:pPr defTabSz="931774" eaLnBrk="0" fontAlgn="base" hangingPunct="0">
              <a:spcBef>
                <a:spcPct val="30000"/>
              </a:spcBef>
              <a:spcAft>
                <a:spcPct val="0"/>
              </a:spcAft>
              <a:defRPr/>
            </a:pPr>
            <a:endParaRPr lang="en-US" dirty="0"/>
          </a:p>
          <a:p>
            <a:pPr defTabSz="931774" eaLnBrk="0" fontAlgn="base" hangingPunct="0">
              <a:spcBef>
                <a:spcPct val="30000"/>
              </a:spcBef>
              <a:spcAft>
                <a:spcPct val="0"/>
              </a:spcAft>
              <a:defRPr/>
            </a:pPr>
            <a:r>
              <a:rPr lang="en-US" dirty="0"/>
              <a:t>As  mentioned, there are some areas of steep slopes.  Skid trail access in these areas will be established using best management practices, primarily parallel to slope.  This area is targeted for a </a:t>
            </a:r>
            <a:r>
              <a:rPr lang="en-US" dirty="0" err="1"/>
              <a:t>shelterwood</a:t>
            </a:r>
            <a:r>
              <a:rPr lang="en-US" dirty="0"/>
              <a:t> establishment treatment, so the harvest there will be significantly lighter than elsewhere on the project site.</a:t>
            </a:r>
          </a:p>
          <a:p>
            <a:pPr defTabSz="931774" eaLnBrk="0" fontAlgn="base" hangingPunct="0">
              <a:spcBef>
                <a:spcPct val="30000"/>
              </a:spcBef>
              <a:spcAft>
                <a:spcPct val="0"/>
              </a:spcAft>
              <a:defRPr/>
            </a:pPr>
            <a:endParaRPr lang="en-US" dirty="0"/>
          </a:p>
          <a:p>
            <a:r>
              <a:rPr lang="en-US" dirty="0"/>
              <a:t>Portions of the harvest may be visible from heights of land on neighboring properties, and from</a:t>
            </a:r>
            <a:r>
              <a:rPr lang="en-US" baseline="0" dirty="0"/>
              <a:t> Mt. </a:t>
            </a:r>
            <a:r>
              <a:rPr lang="en-US" baseline="0" dirty="0" err="1"/>
              <a:t>Matumbla</a:t>
            </a:r>
            <a:r>
              <a:rPr lang="en-US" baseline="0" dirty="0"/>
              <a:t>.  There may be a brief glimpse of the project site traveling eastbound on Route 3, but by and large the site will not be visible from the road.</a:t>
            </a:r>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14</a:t>
            </a:fld>
            <a:endParaRPr lang="en-US"/>
          </a:p>
        </p:txBody>
      </p:sp>
    </p:spTree>
    <p:extLst>
      <p:ext uri="{BB962C8B-B14F-4D97-AF65-F5344CB8AC3E}">
        <p14:creationId xmlns:p14="http://schemas.microsoft.com/office/powerpoint/2010/main" val="3215405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pPr defTabSz="931774">
              <a:defRPr/>
            </a:pPr>
            <a:r>
              <a:rPr lang="en-US" dirty="0"/>
              <a:t>An existing road network is accessed directly from the north side</a:t>
            </a:r>
            <a:r>
              <a:rPr lang="en-US" baseline="0" dirty="0"/>
              <a:t> of Route 3.  Minor maintenance will be required prior to the harvest.</a:t>
            </a:r>
          </a:p>
          <a:p>
            <a:pPr defTabSz="931774">
              <a:defRPr/>
            </a:pPr>
            <a:endParaRPr lang="en-US" baseline="0" dirty="0"/>
          </a:p>
          <a:p>
            <a:pPr defTabSz="931774">
              <a:defRPr/>
            </a:pPr>
            <a:r>
              <a:rPr lang="en-US" baseline="0" dirty="0"/>
              <a:t>There are no wetlands, streams or other </a:t>
            </a:r>
            <a:r>
              <a:rPr lang="en-US" baseline="0" dirty="0" err="1"/>
              <a:t>waterbodies</a:t>
            </a:r>
            <a:r>
              <a:rPr lang="en-US" baseline="0" dirty="0"/>
              <a:t> on the project site.  The soils are very well drained and very sandy.</a:t>
            </a:r>
          </a:p>
          <a:p>
            <a:pPr defTabSz="931774">
              <a:defRPr/>
            </a:pPr>
            <a:endParaRPr lang="en-US" baseline="0" dirty="0"/>
          </a:p>
          <a:p>
            <a:pPr defTabSz="931774">
              <a:defRPr/>
            </a:pPr>
            <a:r>
              <a:rPr lang="en-US" dirty="0"/>
              <a:t>The harvest boundary has been delineated to exclude adjacent wetlands from the operations area.   </a:t>
            </a:r>
          </a:p>
          <a:p>
            <a:pPr defTabSz="931774">
              <a:defRPr/>
            </a:pPr>
            <a:endParaRPr lang="en-US" dirty="0"/>
          </a:p>
          <a:p>
            <a:pPr defTabSz="931774">
              <a:defRPr/>
            </a:pPr>
            <a:r>
              <a:rPr lang="en-US" dirty="0"/>
              <a:t>Within 100 feet of wetlands, which in this case are not on the project site, a Riparian Management Zone (RMZ), wherein cutting and operation of machinery is limited, will be established and maintained.  The RMZ is standard practice for Lyme Timber as outlined in their Forest Management Plan.  The applicant also applies the New York State Forestry Best Management Practices for Water Quality within these zones. </a:t>
            </a:r>
          </a:p>
          <a:p>
            <a:pPr defTabSz="931774">
              <a:defRPr/>
            </a:pPr>
            <a:endParaRPr lang="en-US" dirty="0"/>
          </a:p>
          <a:p>
            <a:pPr defTabSz="931774">
              <a:defRPr/>
            </a:pPr>
            <a:r>
              <a:rPr lang="en-US" dirty="0"/>
              <a:t>	</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15</a:t>
            </a:fld>
            <a:endParaRPr lang="en-US"/>
          </a:p>
        </p:txBody>
      </p:sp>
    </p:spTree>
    <p:extLst>
      <p:ext uri="{BB962C8B-B14F-4D97-AF65-F5344CB8AC3E}">
        <p14:creationId xmlns:p14="http://schemas.microsoft.com/office/powerpoint/2010/main" val="2157370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14500" y="696913"/>
            <a:ext cx="3581400" cy="2014537"/>
          </a:xfrm>
        </p:spPr>
      </p:sp>
      <p:sp>
        <p:nvSpPr>
          <p:cNvPr id="3" name="Notes Placeholder 2"/>
          <p:cNvSpPr>
            <a:spLocks noGrp="1"/>
          </p:cNvSpPr>
          <p:nvPr>
            <p:ph type="body" idx="1"/>
          </p:nvPr>
        </p:nvSpPr>
        <p:spPr>
          <a:xfrm>
            <a:off x="701040" y="3098800"/>
            <a:ext cx="5608320" cy="5267960"/>
          </a:xfrm>
          <a:prstGeom prst="rect">
            <a:avLst/>
          </a:prstGeom>
        </p:spPr>
        <p:txBody>
          <a:bodyPr lIns="93177" tIns="46589" rIns="93177" bIns="46589"/>
          <a:lstStyle/>
          <a:p>
            <a:r>
              <a:rPr lang="en-US" dirty="0"/>
              <a:t>This is the project harvest plan and site map.  This map is attached to the draft</a:t>
            </a:r>
            <a:r>
              <a:rPr lang="en-US" baseline="0" dirty="0"/>
              <a:t> permit you have before you.</a:t>
            </a:r>
            <a:endParaRPr lang="en-US" dirty="0"/>
          </a:p>
          <a:p>
            <a:endParaRPr lang="en-US" dirty="0"/>
          </a:p>
          <a:p>
            <a:r>
              <a:rPr lang="en-US" dirty="0"/>
              <a:t>These</a:t>
            </a:r>
            <a:r>
              <a:rPr lang="en-US" baseline="0" dirty="0"/>
              <a:t> </a:t>
            </a:r>
            <a:r>
              <a:rPr lang="en-US" dirty="0"/>
              <a:t>boundaries are field</a:t>
            </a:r>
            <a:r>
              <a:rPr lang="en-US" baseline="0" dirty="0"/>
              <a:t> delineated with a </a:t>
            </a:r>
            <a:r>
              <a:rPr lang="en-US" dirty="0"/>
              <a:t>high precision, high accuracy</a:t>
            </a:r>
            <a:r>
              <a:rPr lang="en-US" baseline="0" dirty="0"/>
              <a:t> GPS by a </a:t>
            </a:r>
            <a:r>
              <a:rPr lang="en-US" dirty="0"/>
              <a:t>Prentiss and Carlisle forester</a:t>
            </a:r>
            <a:r>
              <a:rPr lang="en-US" baseline="0" dirty="0"/>
              <a:t>.</a:t>
            </a:r>
            <a:r>
              <a:rPr lang="en-US" dirty="0"/>
              <a:t> </a:t>
            </a:r>
          </a:p>
          <a:p>
            <a:endParaRPr lang="en-US" baseline="0" dirty="0"/>
          </a:p>
          <a:p>
            <a:pPr defTabSz="947950" eaLnBrk="0" fontAlgn="base" hangingPunct="0">
              <a:spcBef>
                <a:spcPct val="30000"/>
              </a:spcBef>
              <a:spcAft>
                <a:spcPct val="0"/>
              </a:spcAft>
              <a:defRPr/>
            </a:pPr>
            <a:r>
              <a:rPr lang="en-US" dirty="0"/>
              <a:t>The proposed harvest</a:t>
            </a:r>
            <a:r>
              <a:rPr lang="en-US" baseline="0" dirty="0"/>
              <a:t> area</a:t>
            </a:r>
            <a:r>
              <a:rPr lang="en-US" dirty="0">
                <a:latin typeface="Arial" charset="0"/>
                <a:cs typeface="Arial" charset="0"/>
              </a:rPr>
              <a:t> was last cut in 2004 and 2005 by the previous owner.  Within most of this area, past partial harvests have created a fairly uniform </a:t>
            </a:r>
            <a:r>
              <a:rPr lang="en-US" dirty="0" err="1">
                <a:latin typeface="Arial" charset="0"/>
                <a:cs typeface="Arial" charset="0"/>
              </a:rPr>
              <a:t>overstory</a:t>
            </a:r>
            <a:r>
              <a:rPr lang="en-US" dirty="0">
                <a:latin typeface="Arial" charset="0"/>
                <a:cs typeface="Arial" charset="0"/>
              </a:rPr>
              <a:t> with small, medium and large saw timber sized sugar maple that now has significant crown damage</a:t>
            </a:r>
          </a:p>
          <a:p>
            <a:pPr defTabSz="947950" eaLnBrk="0" fontAlgn="base" hangingPunct="0">
              <a:spcBef>
                <a:spcPct val="30000"/>
              </a:spcBef>
              <a:spcAft>
                <a:spcPct val="0"/>
              </a:spcAft>
              <a:defRPr/>
            </a:pPr>
            <a:endParaRPr lang="en-US" dirty="0">
              <a:latin typeface="Arial" charset="0"/>
              <a:cs typeface="Arial" charset="0"/>
            </a:endParaRPr>
          </a:p>
          <a:p>
            <a:pPr defTabSz="947950" eaLnBrk="0" fontAlgn="base" hangingPunct="0">
              <a:spcBef>
                <a:spcPct val="30000"/>
              </a:spcBef>
              <a:spcAft>
                <a:spcPct val="0"/>
              </a:spcAft>
              <a:defRPr/>
            </a:pPr>
            <a:r>
              <a:rPr lang="en-US" dirty="0">
                <a:latin typeface="Arial" charset="0"/>
                <a:cs typeface="Arial" charset="0"/>
              </a:rPr>
              <a:t>The current proposal is a continuation of Lyme’s efforts to increase age and species diversity across their managed lands.  The management is designed to remove declining growing stock, and create the conditions for healthy, vigorously growing stands. </a:t>
            </a:r>
          </a:p>
          <a:p>
            <a:pPr defTabSz="947950" eaLnBrk="0" fontAlgn="base" hangingPunct="0">
              <a:spcBef>
                <a:spcPct val="30000"/>
              </a:spcBef>
              <a:spcAft>
                <a:spcPct val="0"/>
              </a:spcAft>
              <a:defRPr/>
            </a:pPr>
            <a:endParaRPr lang="en-US" dirty="0">
              <a:latin typeface="Arial" charset="0"/>
              <a:cs typeface="Arial" charset="0"/>
            </a:endParaRPr>
          </a:p>
          <a:p>
            <a:pPr defTabSz="931774" eaLnBrk="0" fontAlgn="base" hangingPunct="0">
              <a:spcBef>
                <a:spcPct val="30000"/>
              </a:spcBef>
              <a:spcAft>
                <a:spcPct val="0"/>
              </a:spcAft>
              <a:defRPr/>
            </a:pPr>
            <a:r>
              <a:rPr lang="en-US" dirty="0">
                <a:latin typeface="Arial" charset="0"/>
                <a:cs typeface="Arial" charset="0"/>
              </a:rPr>
              <a:t>The project sponsor has again stressed that much of this proposal could, with very minor revisions, be done while leaving greater than 30 ft</a:t>
            </a:r>
            <a:r>
              <a:rPr lang="en-US" baseline="30000" dirty="0">
                <a:latin typeface="Arial" charset="0"/>
                <a:cs typeface="Arial" charset="0"/>
              </a:rPr>
              <a:t>2 </a:t>
            </a:r>
            <a:r>
              <a:rPr lang="en-US" dirty="0">
                <a:latin typeface="Arial" charset="0"/>
                <a:cs typeface="Arial" charset="0"/>
              </a:rPr>
              <a:t>average per acre of basal area across the area harvested, but doing so would require leaving behind a higher percentage of undesirable stems, to the detriment of the future forest.  Lyme Timber is seeking the Agency permit so they have the flexibility to practice sound, sustainable forestry, without concern for tripping the jurisdictional threshold.</a:t>
            </a:r>
          </a:p>
          <a:p>
            <a:pPr defTabSz="931774" eaLnBrk="0" fontAlgn="base" hangingPunct="0">
              <a:spcBef>
                <a:spcPct val="30000"/>
              </a:spcBef>
              <a:spcAft>
                <a:spcPct val="0"/>
              </a:spcAft>
              <a:defRPr/>
            </a:pPr>
            <a:endParaRPr lang="en-US" dirty="0">
              <a:latin typeface="Arial" charset="0"/>
              <a:cs typeface="Arial" charset="0"/>
            </a:endParaRPr>
          </a:p>
          <a:p>
            <a:pPr defTabSz="931774" eaLnBrk="0" fontAlgn="base" hangingPunct="0">
              <a:spcBef>
                <a:spcPct val="30000"/>
              </a:spcBef>
              <a:spcAft>
                <a:spcPct val="0"/>
              </a:spcAft>
              <a:defRPr/>
            </a:pPr>
            <a:endParaRPr lang="en-US" dirty="0">
              <a:latin typeface="Arial" charset="0"/>
              <a:cs typeface="Arial" charset="0"/>
            </a:endParaRPr>
          </a:p>
          <a:p>
            <a:pPr defTabSz="931774" eaLnBrk="0" fontAlgn="base" hangingPunct="0">
              <a:spcBef>
                <a:spcPct val="30000"/>
              </a:spcBef>
              <a:spcAft>
                <a:spcPct val="0"/>
              </a:spcAft>
              <a:defRPr/>
            </a:pPr>
            <a:endParaRPr lang="en-US" dirty="0"/>
          </a:p>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16</a:t>
            </a:fld>
            <a:endParaRPr lang="en-US"/>
          </a:p>
        </p:txBody>
      </p:sp>
    </p:spTree>
    <p:extLst>
      <p:ext uri="{BB962C8B-B14F-4D97-AF65-F5344CB8AC3E}">
        <p14:creationId xmlns:p14="http://schemas.microsoft.com/office/powerpoint/2010/main" val="3916845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17</a:t>
            </a:fld>
            <a:endParaRPr lang="en-US"/>
          </a:p>
        </p:txBody>
      </p:sp>
    </p:spTree>
    <p:extLst>
      <p:ext uri="{BB962C8B-B14F-4D97-AF65-F5344CB8AC3E}">
        <p14:creationId xmlns:p14="http://schemas.microsoft.com/office/powerpoint/2010/main" val="2626765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a:p>
        </p:txBody>
      </p:sp>
    </p:spTree>
    <p:extLst>
      <p:ext uri="{BB962C8B-B14F-4D97-AF65-F5344CB8AC3E}">
        <p14:creationId xmlns:p14="http://schemas.microsoft.com/office/powerpoint/2010/main" val="1716826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19</a:t>
            </a:fld>
            <a:endParaRPr lang="en-US"/>
          </a:p>
        </p:txBody>
      </p:sp>
    </p:spTree>
    <p:extLst>
      <p:ext uri="{BB962C8B-B14F-4D97-AF65-F5344CB8AC3E}">
        <p14:creationId xmlns:p14="http://schemas.microsoft.com/office/powerpoint/2010/main" val="3359305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a:t>
            </a:fld>
            <a:endParaRPr lang="en-US"/>
          </a:p>
        </p:txBody>
      </p:sp>
    </p:spTree>
    <p:extLst>
      <p:ext uri="{BB962C8B-B14F-4D97-AF65-F5344CB8AC3E}">
        <p14:creationId xmlns:p14="http://schemas.microsoft.com/office/powerpoint/2010/main" val="3483618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a:p>
        </p:txBody>
      </p:sp>
    </p:spTree>
    <p:extLst>
      <p:ext uri="{BB962C8B-B14F-4D97-AF65-F5344CB8AC3E}">
        <p14:creationId xmlns:p14="http://schemas.microsoft.com/office/powerpoint/2010/main" val="3973411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a:p>
        </p:txBody>
      </p:sp>
    </p:spTree>
    <p:extLst>
      <p:ext uri="{BB962C8B-B14F-4D97-AF65-F5344CB8AC3E}">
        <p14:creationId xmlns:p14="http://schemas.microsoft.com/office/powerpoint/2010/main" val="269498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22</a:t>
            </a:fld>
            <a:endParaRPr lang="en-US"/>
          </a:p>
        </p:txBody>
      </p:sp>
    </p:spTree>
    <p:extLst>
      <p:ext uri="{BB962C8B-B14F-4D97-AF65-F5344CB8AC3E}">
        <p14:creationId xmlns:p14="http://schemas.microsoft.com/office/powerpoint/2010/main" val="1733108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23</a:t>
            </a:fld>
            <a:endParaRPr lang="en-US"/>
          </a:p>
        </p:txBody>
      </p:sp>
    </p:spTree>
    <p:extLst>
      <p:ext uri="{BB962C8B-B14F-4D97-AF65-F5344CB8AC3E}">
        <p14:creationId xmlns:p14="http://schemas.microsoft.com/office/powerpoint/2010/main" val="40339922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24</a:t>
            </a:fld>
            <a:endParaRPr lang="en-US"/>
          </a:p>
        </p:txBody>
      </p:sp>
    </p:spTree>
    <p:extLst>
      <p:ext uri="{BB962C8B-B14F-4D97-AF65-F5344CB8AC3E}">
        <p14:creationId xmlns:p14="http://schemas.microsoft.com/office/powerpoint/2010/main" val="34368275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25</a:t>
            </a:fld>
            <a:endParaRPr lang="en-US"/>
          </a:p>
        </p:txBody>
      </p:sp>
    </p:spTree>
    <p:extLst>
      <p:ext uri="{BB962C8B-B14F-4D97-AF65-F5344CB8AC3E}">
        <p14:creationId xmlns:p14="http://schemas.microsoft.com/office/powerpoint/2010/main" val="2321184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26</a:t>
            </a:fld>
            <a:endParaRPr lang="en-US"/>
          </a:p>
        </p:txBody>
      </p:sp>
    </p:spTree>
    <p:extLst>
      <p:ext uri="{BB962C8B-B14F-4D97-AF65-F5344CB8AC3E}">
        <p14:creationId xmlns:p14="http://schemas.microsoft.com/office/powerpoint/2010/main" val="2134774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27</a:t>
            </a:fld>
            <a:endParaRPr lang="en-US"/>
          </a:p>
        </p:txBody>
      </p:sp>
    </p:spTree>
    <p:extLst>
      <p:ext uri="{BB962C8B-B14F-4D97-AF65-F5344CB8AC3E}">
        <p14:creationId xmlns:p14="http://schemas.microsoft.com/office/powerpoint/2010/main" val="30394929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28</a:t>
            </a:fld>
            <a:endParaRPr lang="en-US"/>
          </a:p>
        </p:txBody>
      </p:sp>
    </p:spTree>
    <p:extLst>
      <p:ext uri="{BB962C8B-B14F-4D97-AF65-F5344CB8AC3E}">
        <p14:creationId xmlns:p14="http://schemas.microsoft.com/office/powerpoint/2010/main" val="12199478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29</a:t>
            </a:fld>
            <a:endParaRPr lang="en-US"/>
          </a:p>
        </p:txBody>
      </p:sp>
    </p:spTree>
    <p:extLst>
      <p:ext uri="{BB962C8B-B14F-4D97-AF65-F5344CB8AC3E}">
        <p14:creationId xmlns:p14="http://schemas.microsoft.com/office/powerpoint/2010/main" val="3761593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a:t>
            </a:fld>
            <a:endParaRPr lang="en-US"/>
          </a:p>
        </p:txBody>
      </p:sp>
    </p:spTree>
    <p:extLst>
      <p:ext uri="{BB962C8B-B14F-4D97-AF65-F5344CB8AC3E}">
        <p14:creationId xmlns:p14="http://schemas.microsoft.com/office/powerpoint/2010/main" val="20156368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30</a:t>
            </a:fld>
            <a:endParaRPr lang="en-US"/>
          </a:p>
        </p:txBody>
      </p:sp>
    </p:spTree>
    <p:extLst>
      <p:ext uri="{BB962C8B-B14F-4D97-AF65-F5344CB8AC3E}">
        <p14:creationId xmlns:p14="http://schemas.microsoft.com/office/powerpoint/2010/main" val="41100093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31</a:t>
            </a:fld>
            <a:endParaRPr lang="en-US"/>
          </a:p>
        </p:txBody>
      </p:sp>
    </p:spTree>
    <p:extLst>
      <p:ext uri="{BB962C8B-B14F-4D97-AF65-F5344CB8AC3E}">
        <p14:creationId xmlns:p14="http://schemas.microsoft.com/office/powerpoint/2010/main" val="2199121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32</a:t>
            </a:fld>
            <a:endParaRPr lang="en-US"/>
          </a:p>
        </p:txBody>
      </p:sp>
    </p:spTree>
    <p:extLst>
      <p:ext uri="{BB962C8B-B14F-4D97-AF65-F5344CB8AC3E}">
        <p14:creationId xmlns:p14="http://schemas.microsoft.com/office/powerpoint/2010/main" val="959512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33</a:t>
            </a:fld>
            <a:endParaRPr lang="en-US"/>
          </a:p>
        </p:txBody>
      </p:sp>
    </p:spTree>
    <p:extLst>
      <p:ext uri="{BB962C8B-B14F-4D97-AF65-F5344CB8AC3E}">
        <p14:creationId xmlns:p14="http://schemas.microsoft.com/office/powerpoint/2010/main" val="44851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34</a:t>
            </a:fld>
            <a:endParaRPr lang="en-US"/>
          </a:p>
        </p:txBody>
      </p:sp>
    </p:spTree>
    <p:extLst>
      <p:ext uri="{BB962C8B-B14F-4D97-AF65-F5344CB8AC3E}">
        <p14:creationId xmlns:p14="http://schemas.microsoft.com/office/powerpoint/2010/main" val="30483938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35</a:t>
            </a:fld>
            <a:endParaRPr lang="en-US"/>
          </a:p>
        </p:txBody>
      </p:sp>
    </p:spTree>
    <p:extLst>
      <p:ext uri="{BB962C8B-B14F-4D97-AF65-F5344CB8AC3E}">
        <p14:creationId xmlns:p14="http://schemas.microsoft.com/office/powerpoint/2010/main" val="11816478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36</a:t>
            </a:fld>
            <a:endParaRPr lang="en-US"/>
          </a:p>
        </p:txBody>
      </p:sp>
    </p:spTree>
    <p:extLst>
      <p:ext uri="{BB962C8B-B14F-4D97-AF65-F5344CB8AC3E}">
        <p14:creationId xmlns:p14="http://schemas.microsoft.com/office/powerpoint/2010/main" val="484287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37</a:t>
            </a:fld>
            <a:endParaRPr lang="en-US"/>
          </a:p>
        </p:txBody>
      </p:sp>
    </p:spTree>
    <p:extLst>
      <p:ext uri="{BB962C8B-B14F-4D97-AF65-F5344CB8AC3E}">
        <p14:creationId xmlns:p14="http://schemas.microsoft.com/office/powerpoint/2010/main" val="416591541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38</a:t>
            </a:fld>
            <a:endParaRPr lang="en-US"/>
          </a:p>
        </p:txBody>
      </p:sp>
    </p:spTree>
    <p:extLst>
      <p:ext uri="{BB962C8B-B14F-4D97-AF65-F5344CB8AC3E}">
        <p14:creationId xmlns:p14="http://schemas.microsoft.com/office/powerpoint/2010/main" val="21181658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39</a:t>
            </a:fld>
            <a:endParaRPr lang="en-US"/>
          </a:p>
        </p:txBody>
      </p:sp>
    </p:spTree>
    <p:extLst>
      <p:ext uri="{BB962C8B-B14F-4D97-AF65-F5344CB8AC3E}">
        <p14:creationId xmlns:p14="http://schemas.microsoft.com/office/powerpoint/2010/main" val="3467325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4</a:t>
            </a:fld>
            <a:endParaRPr lang="en-US"/>
          </a:p>
        </p:txBody>
      </p:sp>
    </p:spTree>
    <p:extLst>
      <p:ext uri="{BB962C8B-B14F-4D97-AF65-F5344CB8AC3E}">
        <p14:creationId xmlns:p14="http://schemas.microsoft.com/office/powerpoint/2010/main" val="3470262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One letter was received, from Dan Plumley and Dave Gibson at Adirondack Wild.</a:t>
            </a:r>
          </a:p>
          <a:p>
            <a:endParaRPr lang="en-US" dirty="0"/>
          </a:p>
          <a:p>
            <a:r>
              <a:rPr lang="en-US" dirty="0"/>
              <a:t>The letter focused primarily</a:t>
            </a:r>
            <a:r>
              <a:rPr lang="en-US" baseline="0" dirty="0"/>
              <a:t> on general suggestions for improvement of the Agency’s review of jurisdictional timber harvests, and was very much in line with the ongoing discussions we’ve been having with the </a:t>
            </a:r>
            <a:r>
              <a:rPr lang="en-US" baseline="0" dirty="0" err="1"/>
              <a:t>Silvicultural</a:t>
            </a:r>
            <a:r>
              <a:rPr lang="en-US" baseline="0" dirty="0"/>
              <a:t> Practices roundtable group.</a:t>
            </a:r>
          </a:p>
          <a:p>
            <a:endParaRPr lang="en-US" baseline="0" dirty="0"/>
          </a:p>
          <a:p>
            <a:r>
              <a:rPr lang="en-US" baseline="0" dirty="0"/>
              <a:t>Specific to this project, the letter addressed concerns about rare threatened or endangered species, wetland protections, and permit compliance review.</a:t>
            </a:r>
          </a:p>
          <a:p>
            <a:endParaRPr lang="en-US" baseline="0" dirty="0"/>
          </a:p>
          <a:p>
            <a:r>
              <a:rPr lang="en-US" baseline="0" dirty="0"/>
              <a:t>Staff believe these questions have been adequately addressed in our review. </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40</a:t>
            </a:fld>
            <a:endParaRPr lang="en-US"/>
          </a:p>
        </p:txBody>
      </p:sp>
    </p:spTree>
    <p:extLst>
      <p:ext uri="{BB962C8B-B14F-4D97-AF65-F5344CB8AC3E}">
        <p14:creationId xmlns:p14="http://schemas.microsoft.com/office/powerpoint/2010/main" val="2485485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r>
              <a:rPr lang="en-US" dirty="0"/>
              <a:t>We all need to see some green…….</a:t>
            </a:r>
          </a:p>
        </p:txBody>
      </p:sp>
      <p:sp>
        <p:nvSpPr>
          <p:cNvPr id="4" name="Slide Number Placeholder 3"/>
          <p:cNvSpPr>
            <a:spLocks noGrp="1"/>
          </p:cNvSpPr>
          <p:nvPr>
            <p:ph type="sldNum" sz="quarter" idx="10"/>
          </p:nvPr>
        </p:nvSpPr>
        <p:spPr/>
        <p:txBody>
          <a:bodyPr/>
          <a:lstStyle/>
          <a:p>
            <a:fld id="{F6DA9C80-B631-4EC4-8253-F63CFD0157DF}" type="slidenum">
              <a:rPr lang="en-US" smtClean="0"/>
              <a:t>41</a:t>
            </a:fld>
            <a:endParaRPr lang="en-US"/>
          </a:p>
        </p:txBody>
      </p:sp>
    </p:spTree>
    <p:extLst>
      <p:ext uri="{BB962C8B-B14F-4D97-AF65-F5344CB8AC3E}">
        <p14:creationId xmlns:p14="http://schemas.microsoft.com/office/powerpoint/2010/main" val="34673251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5</a:t>
            </a:fld>
            <a:endParaRPr lang="en-US"/>
          </a:p>
        </p:txBody>
      </p:sp>
    </p:spTree>
    <p:extLst>
      <p:ext uri="{BB962C8B-B14F-4D97-AF65-F5344CB8AC3E}">
        <p14:creationId xmlns:p14="http://schemas.microsoft.com/office/powerpoint/2010/main" val="284295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6</a:t>
            </a:fld>
            <a:endParaRPr lang="en-US"/>
          </a:p>
        </p:txBody>
      </p:sp>
    </p:spTree>
    <p:extLst>
      <p:ext uri="{BB962C8B-B14F-4D97-AF65-F5344CB8AC3E}">
        <p14:creationId xmlns:p14="http://schemas.microsoft.com/office/powerpoint/2010/main" val="2412951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7</a:t>
            </a:fld>
            <a:endParaRPr lang="en-US"/>
          </a:p>
        </p:txBody>
      </p:sp>
    </p:spTree>
    <p:extLst>
      <p:ext uri="{BB962C8B-B14F-4D97-AF65-F5344CB8AC3E}">
        <p14:creationId xmlns:p14="http://schemas.microsoft.com/office/powerpoint/2010/main" val="3353474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8</a:t>
            </a:fld>
            <a:endParaRPr lang="en-US"/>
          </a:p>
        </p:txBody>
      </p:sp>
    </p:spTree>
    <p:extLst>
      <p:ext uri="{BB962C8B-B14F-4D97-AF65-F5344CB8AC3E}">
        <p14:creationId xmlns:p14="http://schemas.microsoft.com/office/powerpoint/2010/main" val="3791832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83380"/>
          </a:xfrm>
          <a:prstGeom prst="rect">
            <a:avLst/>
          </a:prstGeom>
        </p:spPr>
        <p:txBody>
          <a:bodyPr lIns="93177" tIns="46589" rIns="93177" bIns="46589"/>
          <a:lstStyle/>
          <a:p>
            <a:endParaRPr lang="en-US"/>
          </a:p>
        </p:txBody>
      </p:sp>
      <p:sp>
        <p:nvSpPr>
          <p:cNvPr id="4" name="Slide Number Placeholder 3"/>
          <p:cNvSpPr>
            <a:spLocks noGrp="1"/>
          </p:cNvSpPr>
          <p:nvPr>
            <p:ph type="sldNum" sz="quarter" idx="10"/>
          </p:nvPr>
        </p:nvSpPr>
        <p:spPr/>
        <p:txBody>
          <a:bodyPr/>
          <a:lstStyle/>
          <a:p>
            <a:fld id="{F6DA9C80-B631-4EC4-8253-F63CFD0157DF}" type="slidenum">
              <a:rPr lang="en-US" smtClean="0"/>
              <a:t>9</a:t>
            </a:fld>
            <a:endParaRPr lang="en-US"/>
          </a:p>
        </p:txBody>
      </p:sp>
    </p:spTree>
    <p:extLst>
      <p:ext uri="{BB962C8B-B14F-4D97-AF65-F5344CB8AC3E}">
        <p14:creationId xmlns:p14="http://schemas.microsoft.com/office/powerpoint/2010/main" val="131549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ED0365-0D65-4032-85A6-BECCAB4E9A68}" type="datetimeFigureOut">
              <a:rPr lang="en-US" smtClean="0"/>
              <a:t>8/31/2017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CED0365-0D65-4032-85A6-BECCAB4E9A6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090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ED0365-0D65-4032-85A6-BECCAB4E9A68}" type="datetimeFigureOut">
              <a:rPr lang="en-US" smtClean="0"/>
              <a:t>8/31/2017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ED0365-0D65-4032-85A6-BECCAB4E9A68}" type="datetimeFigureOut">
              <a:rPr lang="en-US" smtClean="0"/>
              <a:t>8/31/2017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CED0365-0D65-4032-85A6-BECCAB4E9A68}" type="datetimeFigureOut">
              <a:rPr lang="en-US" smtClean="0"/>
              <a:t>8/31/2017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CED0365-0D65-4032-85A6-BECCAB4E9A68}" type="datetimeFigureOut">
              <a:rPr lang="en-US" smtClean="0"/>
              <a:t>8/31/2017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2.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4.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8/31/2017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400" smtClean="0">
                <a:solidFill>
                  <a:schemeClr val="bg1"/>
                </a:solidFill>
              </a:rPr>
              <a:pPr/>
              <a:t>August 31, 2017</a:t>
            </a:fld>
            <a:endParaRPr lang="en-US" sz="1400" dirty="0">
              <a:solidFill>
                <a:schemeClr val="bg1"/>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1000" y="285750"/>
            <a:ext cx="3810000" cy="826724"/>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srgbClr val="002D73"/>
                </a:solidFill>
              </a:rPr>
              <a:pPr/>
              <a:t>August 31, 2017</a:t>
            </a:fld>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4573526"/>
            <a:ext cx="1755860" cy="381000"/>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4572000"/>
            <a:ext cx="1755860" cy="381000"/>
          </a:xfrm>
          <a:prstGeom prst="rect">
            <a:avLst/>
          </a:prstGeom>
        </p:spPr>
      </p:pic>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August 31, 2017</a:t>
            </a:fld>
            <a:endParaRPr lang="en-US" sz="1200"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05975" y="4335907"/>
            <a:ext cx="1755860" cy="381000"/>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ACED0365-0D65-4032-85A6-BECCAB4E9A68}" type="datetimeFigureOut">
              <a:rPr lang="en-US" smtClean="0"/>
              <a:t>8/31/2017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pPr/>
              <a:t>August 31, 2017</a:t>
            </a:fld>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86600" y="4572000"/>
            <a:ext cx="1755860" cy="381000"/>
          </a:xfrm>
          <a:prstGeom prst="rect">
            <a:avLst/>
          </a:prstGeom>
        </p:spPr>
      </p:pic>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E140F40-957F-429B-BF36-B42CA41DE130}" type="datetime4">
              <a:rPr lang="en-US" sz="1200" smtClean="0">
                <a:solidFill>
                  <a:prstClr val="white"/>
                </a:solidFill>
              </a:rPr>
              <a:pPr/>
              <a:t>August 31, 2017</a:t>
            </a:fld>
            <a:endParaRPr lang="en-US" sz="1200" dirty="0">
              <a:solidFill>
                <a:prstClr val="white"/>
              </a:solidFill>
            </a:endParaRPr>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prstClr val="white"/>
                </a:solidFill>
              </a:rPr>
              <a:pPr/>
              <a:t>‹#›</a:t>
            </a:fld>
            <a:endParaRPr lang="en-US" sz="1200" dirty="0">
              <a:solidFill>
                <a:prstClr val="white"/>
              </a:solidFill>
            </a:endParaRPr>
          </a:p>
        </p:txBody>
      </p:sp>
      <p:sp>
        <p:nvSpPr>
          <p:cNvPr id="25" name="Rectangle 24"/>
          <p:cNvSpPr/>
          <p:nvPr userDrawn="1"/>
        </p:nvSpPr>
        <p:spPr>
          <a:xfrm>
            <a:off x="0" y="-19050"/>
            <a:ext cx="9144000" cy="81394"/>
          </a:xfrm>
          <a:prstGeom prst="rect">
            <a:avLst/>
          </a:prstGeom>
          <a:solidFill>
            <a:srgbClr val="2C52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95057480"/>
      </p:ext>
    </p:extLst>
  </p:cSld>
  <p:clrMap bg1="lt1" tx1="dk1" bg2="lt2" tx2="dk2" accent1="accent1" accent2="accent2" accent3="accent3" accent4="accent4" accent5="accent5" accent6="accent6" hlink="hlink" folHlink="folHlink"/>
  <p:sldLayoutIdLst>
    <p:sldLayoutId id="2147483688" r:id="rId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1428750"/>
            <a:ext cx="9144000" cy="1323439"/>
          </a:xfrm>
          <a:prstGeom prst="rect">
            <a:avLst/>
          </a:prstGeom>
          <a:noFill/>
          <a:ln>
            <a:noFill/>
          </a:ln>
        </p:spPr>
        <p:txBody>
          <a:bodyPr wrap="square" rtlCol="0">
            <a:spAutoFit/>
          </a:bodyPr>
          <a:lstStyle/>
          <a:p>
            <a:r>
              <a:rPr lang="en-US" sz="4000" b="1" dirty="0">
                <a:solidFill>
                  <a:srgbClr val="002D73"/>
                </a:solidFill>
                <a:latin typeface="Arial" panose="020B0604020202020204" pitchFamily="34" charset="0"/>
                <a:cs typeface="Arial" panose="020B0604020202020204" pitchFamily="34" charset="0"/>
              </a:rPr>
              <a:t>P2015-0028</a:t>
            </a:r>
          </a:p>
          <a:p>
            <a:r>
              <a:rPr lang="en-US" sz="4000" b="1" dirty="0">
                <a:solidFill>
                  <a:srgbClr val="002D73"/>
                </a:solidFill>
                <a:latin typeface="Arial" panose="020B0604020202020204" pitchFamily="34" charset="0"/>
                <a:cs typeface="Arial" panose="020B0604020202020204" pitchFamily="34" charset="0"/>
              </a:rPr>
              <a:t>Lyme Adirondack Timberlands I, LLC</a:t>
            </a:r>
          </a:p>
        </p:txBody>
      </p:sp>
      <p:sp>
        <p:nvSpPr>
          <p:cNvPr id="7" name="TextBox 6"/>
          <p:cNvSpPr txBox="1"/>
          <p:nvPr/>
        </p:nvSpPr>
        <p:spPr>
          <a:xfrm>
            <a:off x="0" y="2834915"/>
            <a:ext cx="6477000" cy="523220"/>
          </a:xfrm>
          <a:prstGeom prst="rect">
            <a:avLst/>
          </a:prstGeom>
          <a:noFill/>
          <a:ln>
            <a:noFill/>
          </a:ln>
        </p:spPr>
        <p:txBody>
          <a:bodyPr wrap="square" rtlCol="0">
            <a:spAutoFit/>
          </a:bodyPr>
          <a:lstStyle/>
          <a:p>
            <a:r>
              <a:rPr lang="en-US" sz="2800" b="1" dirty="0">
                <a:solidFill>
                  <a:srgbClr val="646569"/>
                </a:solidFill>
                <a:latin typeface="Arial" panose="020B0604020202020204" pitchFamily="34" charset="0"/>
                <a:cs typeface="Arial" panose="020B0604020202020204" pitchFamily="34" charset="0"/>
              </a:rPr>
              <a:t>Agency Meeting: April, 2015</a:t>
            </a:r>
          </a:p>
        </p:txBody>
      </p:sp>
    </p:spTree>
    <p:extLst>
      <p:ext uri="{BB962C8B-B14F-4D97-AF65-F5344CB8AC3E}">
        <p14:creationId xmlns:p14="http://schemas.microsoft.com/office/powerpoint/2010/main" val="206780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Slide Heading – Arial Bold</a:t>
            </a:r>
          </a:p>
        </p:txBody>
      </p:sp>
      <p:sp>
        <p:nvSpPr>
          <p:cNvPr id="12" name="TextBox 11"/>
          <p:cNvSpPr txBox="1"/>
          <p:nvPr/>
        </p:nvSpPr>
        <p:spPr>
          <a:xfrm>
            <a:off x="152400" y="1352550"/>
            <a:ext cx="8763000" cy="461665"/>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Copy (Arial Regular)</a:t>
            </a:r>
          </a:p>
        </p:txBody>
      </p:sp>
      <p:sp>
        <p:nvSpPr>
          <p:cNvPr id="5" name="TextBox 4"/>
          <p:cNvSpPr txBox="1"/>
          <p:nvPr/>
        </p:nvSpPr>
        <p:spPr>
          <a:xfrm>
            <a:off x="-1752600" y="-1619250"/>
            <a:ext cx="12573000" cy="8956298"/>
          </a:xfrm>
          <a:prstGeom prst="rect">
            <a:avLst/>
          </a:prstGeom>
          <a:solidFill>
            <a:schemeClr val="accent3">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descr="P:\Forestry\Lyme Adirondack Timberlands I, LLC\P2015-0028_Lyme Adirondack Timberlands I, LLC\Presentation\Tract 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5752" y="0"/>
            <a:ext cx="6656295"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017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Section Title – Arial Bold</a:t>
            </a:r>
          </a:p>
        </p:txBody>
      </p:sp>
      <p:pic>
        <p:nvPicPr>
          <p:cNvPr id="2055" name="Picture 7" descr="P:\Forestry\Lyme Adirondack Timberlands I, LLC\P2015-0028_Lyme Adirondack Timberlands I, LLC\Presentation\P2015-0028_LymeTimb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97756"/>
            <a:ext cx="10063945" cy="542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392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Section Title – Arial Bold</a:t>
            </a:r>
          </a:p>
        </p:txBody>
      </p:sp>
      <p:pic>
        <p:nvPicPr>
          <p:cNvPr id="3074" name="Picture 2" descr="P:\Forestry\Lyme Adirondack Timberlands I, LLC\P2015-0028_Lyme Adirondack Timberlands I, LLC\Presentation\Hillsha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47649"/>
            <a:ext cx="10003633" cy="5391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0714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Section Title – Arial Bold</a:t>
            </a:r>
          </a:p>
        </p:txBody>
      </p:sp>
      <p:pic>
        <p:nvPicPr>
          <p:cNvPr id="4098" name="Picture 2" descr="P:\Forestry\Lyme Adirondack Timberlands I, LLC\P2015-0028_Lyme Adirondack Timberlands I, LLC\Presentation\Closeup Hillshad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61" y="-123825"/>
            <a:ext cx="9862240"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7520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52600" y="-1619250"/>
            <a:ext cx="12573000" cy="8956298"/>
          </a:xfrm>
          <a:prstGeom prst="rect">
            <a:avLst/>
          </a:prstGeom>
          <a:solidFill>
            <a:schemeClr val="accent3">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extBox 1"/>
          <p:cNvSpPr txBox="1"/>
          <p:nvPr/>
        </p:nvSpPr>
        <p:spPr>
          <a:xfrm>
            <a:off x="457200" y="1809750"/>
            <a:ext cx="4572000" cy="1323439"/>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Section Title – Arial Bold</a:t>
            </a:r>
          </a:p>
        </p:txBody>
      </p:sp>
      <p:pic>
        <p:nvPicPr>
          <p:cNvPr id="4098" name="Picture 2" descr="P:\Forestry\P2014-0222; Lyme Timber\Presentation\Harvest Are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01600" y="-5505450"/>
            <a:ext cx="9296400" cy="640697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Forestry\Lyme Adirondack Timberlands I, LLC\P2015-0028_Lyme Adirondack Timberlands I, LLC\Presentation\Cap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575" y="0"/>
            <a:ext cx="8534400" cy="574479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P:\Forestry\Lyme Adirondack Timberlands I, LLC\P2015-0028_Lyme Adirondack Timberlands I, LLC\Presentation\Captur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9800" y="-6724650"/>
            <a:ext cx="9829801" cy="5570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978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619250"/>
            <a:ext cx="12573000" cy="8956298"/>
          </a:xfrm>
          <a:prstGeom prst="rect">
            <a:avLst/>
          </a:prstGeom>
          <a:solidFill>
            <a:schemeClr val="accent3">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050" name="Picture 2" descr="P:\Forestry\Lyme Adirondack Timberlands I, LLC\P2015-0028_Lyme Adirondack Timberlands I, LLC\Presentation\Captur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619" y="0"/>
            <a:ext cx="829856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98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7129" y="-382905"/>
            <a:ext cx="10439400" cy="5909310"/>
          </a:xfrm>
          <a:prstGeom prst="rect">
            <a:avLst/>
          </a:prstGeom>
          <a:solidFill>
            <a:schemeClr val="accent3">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074" name="Picture 2" descr="P:\Forestry\Lyme Adirondack Timberlands I, LLC\P2015-0028_Lyme Adirondack Timberlands I, LLC\Presentation\Harvest Plan 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9542" y="-198887"/>
            <a:ext cx="4246058" cy="5541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827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 y="2419350"/>
            <a:ext cx="4572000" cy="1323439"/>
          </a:xfrm>
          <a:prstGeom prst="rect">
            <a:avLst/>
          </a:prstGeom>
          <a:noFill/>
          <a:ln>
            <a:noFill/>
          </a:ln>
        </p:spPr>
        <p:txBody>
          <a:bodyPr wrap="square" rtlCol="0">
            <a:spAutoFit/>
          </a:bodyPr>
          <a:lstStyle/>
          <a:p>
            <a:r>
              <a:rPr lang="en-US" sz="4000" b="1" dirty="0" err="1">
                <a:solidFill>
                  <a:schemeClr val="bg1"/>
                </a:solidFill>
                <a:latin typeface="Arial" panose="020B0604020202020204" pitchFamily="34" charset="0"/>
                <a:cs typeface="Arial" panose="020B0604020202020204" pitchFamily="34" charset="0"/>
              </a:rPr>
              <a:t>Silvicultural</a:t>
            </a:r>
            <a:r>
              <a:rPr lang="en-US" sz="4000" b="1" dirty="0">
                <a:solidFill>
                  <a:schemeClr val="bg1"/>
                </a:solidFill>
                <a:latin typeface="Arial" panose="020B0604020202020204" pitchFamily="34" charset="0"/>
                <a:cs typeface="Arial" panose="020B0604020202020204" pitchFamily="34" charset="0"/>
              </a:rPr>
              <a:t> Treatments</a:t>
            </a:r>
          </a:p>
        </p:txBody>
      </p:sp>
    </p:spTree>
    <p:extLst>
      <p:ext uri="{BB962C8B-B14F-4D97-AF65-F5344CB8AC3E}">
        <p14:creationId xmlns:p14="http://schemas.microsoft.com/office/powerpoint/2010/main" val="34264021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1 </a:t>
            </a:r>
          </a:p>
        </p:txBody>
      </p:sp>
      <p:sp>
        <p:nvSpPr>
          <p:cNvPr id="12" name="TextBox 11"/>
          <p:cNvSpPr txBox="1"/>
          <p:nvPr/>
        </p:nvSpPr>
        <p:spPr>
          <a:xfrm>
            <a:off x="145694" y="1022925"/>
            <a:ext cx="8763000" cy="3046988"/>
          </a:xfrm>
          <a:prstGeom prst="rect">
            <a:avLst/>
          </a:prstGeom>
          <a:noFill/>
          <a:ln>
            <a:noFill/>
          </a:ln>
        </p:spPr>
        <p:txBody>
          <a:bodyPr wrap="square" rtlCol="0">
            <a:spAutoFit/>
          </a:bodyPr>
          <a:lstStyle/>
          <a:p>
            <a:r>
              <a:rPr lang="en-US" sz="2400" dirty="0" err="1">
                <a:solidFill>
                  <a:srgbClr val="646569"/>
                </a:solidFill>
                <a:latin typeface="Arial" panose="020B0604020202020204" pitchFamily="34" charset="0"/>
                <a:cs typeface="Arial" panose="020B0604020202020204" pitchFamily="34" charset="0"/>
              </a:rPr>
              <a:t>Clearcutting</a:t>
            </a:r>
            <a:r>
              <a:rPr lang="en-US" sz="2400" dirty="0">
                <a:solidFill>
                  <a:srgbClr val="646569"/>
                </a:solidFill>
                <a:latin typeface="Arial" panose="020B0604020202020204" pitchFamily="34" charset="0"/>
                <a:cs typeface="Arial" panose="020B0604020202020204" pitchFamily="34" charset="0"/>
              </a:rPr>
              <a:t> with Reserves (64.96 acres):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err="1">
                <a:solidFill>
                  <a:srgbClr val="646569"/>
                </a:solidFill>
                <a:latin typeface="Arial" panose="020B0604020202020204" pitchFamily="34" charset="0"/>
                <a:cs typeface="Arial" panose="020B0604020202020204" pitchFamily="34" charset="0"/>
              </a:rPr>
              <a:t>Overstory</a:t>
            </a:r>
            <a:r>
              <a:rPr lang="en-US" sz="2400" dirty="0">
                <a:solidFill>
                  <a:srgbClr val="646569"/>
                </a:solidFill>
                <a:latin typeface="Arial" panose="020B0604020202020204" pitchFamily="34" charset="0"/>
                <a:cs typeface="Arial" panose="020B0604020202020204" pitchFamily="34" charset="0"/>
              </a:rPr>
              <a:t> is sugar maple, red maple, cherry and beech</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Significant crown dieback in sugar maple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Well-established regeneration </a:t>
            </a:r>
            <a:r>
              <a:rPr lang="en-US" sz="2400" dirty="0">
                <a:solidFill>
                  <a:srgbClr val="646569"/>
                </a:solidFill>
                <a:latin typeface="Arial" panose="020B0604020202020204" pitchFamily="34" charset="0"/>
                <a:cs typeface="Arial" panose="020B0604020202020204" pitchFamily="34" charset="0"/>
                <a:sym typeface="Wingdings" pitchFamily="2" charset="2"/>
              </a:rPr>
              <a:t></a:t>
            </a:r>
            <a:r>
              <a:rPr lang="en-US" sz="2400" dirty="0">
                <a:solidFill>
                  <a:srgbClr val="646569"/>
                </a:solidFill>
                <a:latin typeface="Arial" panose="020B0604020202020204" pitchFamily="34" charset="0"/>
                <a:cs typeface="Arial" panose="020B0604020202020204" pitchFamily="34" charset="0"/>
              </a:rPr>
              <a:t> 80% beech</a:t>
            </a:r>
          </a:p>
          <a:p>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16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1 </a:t>
            </a:r>
          </a:p>
        </p:txBody>
      </p:sp>
      <p:sp>
        <p:nvSpPr>
          <p:cNvPr id="12" name="TextBox 11"/>
          <p:cNvSpPr txBox="1"/>
          <p:nvPr/>
        </p:nvSpPr>
        <p:spPr>
          <a:xfrm>
            <a:off x="145694" y="1022925"/>
            <a:ext cx="8763000" cy="3785652"/>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Harvest Prescription (</a:t>
            </a:r>
            <a:r>
              <a:rPr lang="en-US" sz="2400" dirty="0" err="1">
                <a:solidFill>
                  <a:srgbClr val="646569"/>
                </a:solidFill>
                <a:latin typeface="Arial" panose="020B0604020202020204" pitchFamily="34" charset="0"/>
                <a:cs typeface="Arial" panose="020B0604020202020204" pitchFamily="34" charset="0"/>
              </a:rPr>
              <a:t>Clearcut</a:t>
            </a:r>
            <a:r>
              <a:rPr lang="en-US" sz="2400" dirty="0">
                <a:solidFill>
                  <a:srgbClr val="646569"/>
                </a:solidFill>
                <a:latin typeface="Arial" panose="020B0604020202020204" pitchFamily="34" charset="0"/>
                <a:cs typeface="Arial" panose="020B0604020202020204" pitchFamily="34" charset="0"/>
              </a:rPr>
              <a:t> w/ Reserves):</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Retain all yellow birch, and all healthy stems of sugar maple, black </a:t>
            </a:r>
            <a:r>
              <a:rPr lang="en-US" sz="2400" dirty="0" err="1">
                <a:solidFill>
                  <a:srgbClr val="646569"/>
                </a:solidFill>
                <a:latin typeface="Arial" panose="020B0604020202020204" pitchFamily="34" charset="0"/>
                <a:cs typeface="Arial" panose="020B0604020202020204" pitchFamily="34" charset="0"/>
              </a:rPr>
              <a:t>cherrry</a:t>
            </a:r>
            <a:r>
              <a:rPr lang="en-US" sz="2400" dirty="0">
                <a:solidFill>
                  <a:srgbClr val="646569"/>
                </a:solidFill>
                <a:latin typeface="Arial" panose="020B0604020202020204" pitchFamily="34" charset="0"/>
                <a:cs typeface="Arial" panose="020B0604020202020204" pitchFamily="34" charset="0"/>
              </a:rPr>
              <a:t> and red spruce as seed source (10 ft</a:t>
            </a:r>
            <a:r>
              <a:rPr lang="en-US" sz="2400" baseline="30000" dirty="0">
                <a:solidFill>
                  <a:srgbClr val="646569"/>
                </a:solidFill>
                <a:latin typeface="Arial" panose="020B0604020202020204" pitchFamily="34" charset="0"/>
                <a:cs typeface="Arial" panose="020B0604020202020204" pitchFamily="34" charset="0"/>
              </a:rPr>
              <a:t>2</a:t>
            </a:r>
            <a:r>
              <a:rPr lang="en-US" sz="2400" dirty="0">
                <a:solidFill>
                  <a:srgbClr val="646569"/>
                </a:solidFill>
                <a:latin typeface="Arial" panose="020B0604020202020204" pitchFamily="34" charset="0"/>
                <a:cs typeface="Arial" panose="020B0604020202020204" pitchFamily="34" charset="0"/>
              </a:rPr>
              <a:t>/acre BA)</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Retain all stems over 25” </a:t>
            </a:r>
            <a:r>
              <a:rPr lang="en-US" sz="2400" dirty="0" err="1">
                <a:solidFill>
                  <a:srgbClr val="646569"/>
                </a:solidFill>
                <a:latin typeface="Arial" panose="020B0604020202020204" pitchFamily="34" charset="0"/>
                <a:cs typeface="Arial" panose="020B0604020202020204" pitchFamily="34" charset="0"/>
              </a:rPr>
              <a:t>dbh</a:t>
            </a:r>
            <a:r>
              <a:rPr lang="en-US" sz="2400" dirty="0">
                <a:solidFill>
                  <a:srgbClr val="646569"/>
                </a:solidFill>
                <a:latin typeface="Arial" panose="020B0604020202020204" pitchFamily="34" charset="0"/>
                <a:cs typeface="Arial" panose="020B0604020202020204" pitchFamily="34" charset="0"/>
              </a:rPr>
              <a:t> as future snag trees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Remove or knock down as much beech as possible, especially in vicinity of retained seed trees, to provide openings for new species to compete</a:t>
            </a:r>
          </a:p>
        </p:txBody>
      </p:sp>
    </p:spTree>
    <p:extLst>
      <p:ext uri="{BB962C8B-B14F-4D97-AF65-F5344CB8AC3E}">
        <p14:creationId xmlns:p14="http://schemas.microsoft.com/office/powerpoint/2010/main" val="106495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Overview</a:t>
            </a:r>
          </a:p>
        </p:txBody>
      </p:sp>
      <p:sp>
        <p:nvSpPr>
          <p:cNvPr id="3" name="TextBox 2"/>
          <p:cNvSpPr txBox="1"/>
          <p:nvPr/>
        </p:nvSpPr>
        <p:spPr>
          <a:xfrm>
            <a:off x="145694" y="1022925"/>
            <a:ext cx="8763000" cy="3046988"/>
          </a:xfrm>
          <a:prstGeom prst="rect">
            <a:avLst/>
          </a:prstGeom>
          <a:noFill/>
          <a:ln>
            <a:noFill/>
          </a:ln>
        </p:spPr>
        <p:txBody>
          <a:bodyPr wrap="square" rtlCol="0">
            <a:spAutoFit/>
          </a:bodyPr>
          <a:lstStyle/>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Proposal</a:t>
            </a: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Jurisdiction</a:t>
            </a: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Project Site</a:t>
            </a:r>
          </a:p>
          <a:p>
            <a:pPr marL="342900" indent="-342900">
              <a:buFont typeface="Arial" pitchFamily="34" charset="0"/>
              <a:buChar char="•"/>
            </a:pPr>
            <a:r>
              <a:rPr lang="en-US" sz="2400" dirty="0" err="1">
                <a:solidFill>
                  <a:srgbClr val="646569"/>
                </a:solidFill>
                <a:latin typeface="Arial" panose="020B0604020202020204" pitchFamily="34" charset="0"/>
                <a:cs typeface="Arial" panose="020B0604020202020204" pitchFamily="34" charset="0"/>
              </a:rPr>
              <a:t>Silvicultural</a:t>
            </a:r>
            <a:r>
              <a:rPr lang="en-US" sz="2400" dirty="0">
                <a:solidFill>
                  <a:srgbClr val="646569"/>
                </a:solidFill>
                <a:latin typeface="Arial" panose="020B0604020202020204" pitchFamily="34" charset="0"/>
                <a:cs typeface="Arial" panose="020B0604020202020204" pitchFamily="34" charset="0"/>
              </a:rPr>
              <a:t> Treatments</a:t>
            </a: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Review Standards</a:t>
            </a: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Public Comment</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1407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2 </a:t>
            </a:r>
          </a:p>
        </p:txBody>
      </p:sp>
      <p:sp>
        <p:nvSpPr>
          <p:cNvPr id="12" name="TextBox 11"/>
          <p:cNvSpPr txBox="1"/>
          <p:nvPr/>
        </p:nvSpPr>
        <p:spPr>
          <a:xfrm>
            <a:off x="145694" y="1022925"/>
            <a:ext cx="8763000" cy="3046988"/>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Extended </a:t>
            </a:r>
            <a:r>
              <a:rPr lang="en-US" sz="2400" dirty="0" err="1">
                <a:solidFill>
                  <a:srgbClr val="646569"/>
                </a:solidFill>
                <a:latin typeface="Arial" panose="020B0604020202020204" pitchFamily="34" charset="0"/>
                <a:cs typeface="Arial" panose="020B0604020202020204" pitchFamily="34" charset="0"/>
              </a:rPr>
              <a:t>Shelterwood</a:t>
            </a:r>
            <a:r>
              <a:rPr lang="en-US" sz="2400" dirty="0">
                <a:solidFill>
                  <a:srgbClr val="646569"/>
                </a:solidFill>
                <a:latin typeface="Arial" panose="020B0604020202020204" pitchFamily="34" charset="0"/>
                <a:cs typeface="Arial" panose="020B0604020202020204" pitchFamily="34" charset="0"/>
              </a:rPr>
              <a:t> Establishment (28.31 acres)</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err="1">
                <a:solidFill>
                  <a:srgbClr val="646569"/>
                </a:solidFill>
                <a:latin typeface="Arial" panose="020B0604020202020204" pitchFamily="34" charset="0"/>
                <a:cs typeface="Arial" panose="020B0604020202020204" pitchFamily="34" charset="0"/>
              </a:rPr>
              <a:t>Overstory</a:t>
            </a:r>
            <a:r>
              <a:rPr lang="en-US" sz="2400" dirty="0">
                <a:solidFill>
                  <a:srgbClr val="646569"/>
                </a:solidFill>
                <a:latin typeface="Arial" panose="020B0604020202020204" pitchFamily="34" charset="0"/>
                <a:cs typeface="Arial" panose="020B0604020202020204" pitchFamily="34" charset="0"/>
              </a:rPr>
              <a:t> is cherry, sugar maple, red maple, and beech</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Significant crown dieback in sugar maple.  Red maple and beech are diseased or have poor crowns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Well-established regeneration </a:t>
            </a:r>
            <a:r>
              <a:rPr lang="en-US" sz="2400" dirty="0">
                <a:solidFill>
                  <a:srgbClr val="646569"/>
                </a:solidFill>
                <a:latin typeface="Arial" panose="020B0604020202020204" pitchFamily="34" charset="0"/>
                <a:cs typeface="Arial" panose="020B0604020202020204" pitchFamily="34" charset="0"/>
                <a:sym typeface="Wingdings" pitchFamily="2" charset="2"/>
              </a:rPr>
              <a:t></a:t>
            </a:r>
            <a:r>
              <a:rPr lang="en-US" sz="2400" dirty="0">
                <a:solidFill>
                  <a:srgbClr val="646569"/>
                </a:solidFill>
                <a:latin typeface="Arial" panose="020B0604020202020204" pitchFamily="34" charset="0"/>
                <a:cs typeface="Arial" panose="020B0604020202020204" pitchFamily="34" charset="0"/>
              </a:rPr>
              <a:t> 80% beech</a:t>
            </a:r>
          </a:p>
        </p:txBody>
      </p:sp>
    </p:spTree>
    <p:extLst>
      <p:ext uri="{BB962C8B-B14F-4D97-AF65-F5344CB8AC3E}">
        <p14:creationId xmlns:p14="http://schemas.microsoft.com/office/powerpoint/2010/main" val="2986724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2 </a:t>
            </a:r>
          </a:p>
        </p:txBody>
      </p:sp>
      <p:sp>
        <p:nvSpPr>
          <p:cNvPr id="12" name="TextBox 11"/>
          <p:cNvSpPr txBox="1"/>
          <p:nvPr/>
        </p:nvSpPr>
        <p:spPr>
          <a:xfrm>
            <a:off x="145694" y="1022925"/>
            <a:ext cx="8763000" cy="3416320"/>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Harvest Prescription (</a:t>
            </a:r>
            <a:r>
              <a:rPr lang="en-US" sz="2400" dirty="0" err="1">
                <a:solidFill>
                  <a:srgbClr val="646569"/>
                </a:solidFill>
                <a:latin typeface="Arial" panose="020B0604020202020204" pitchFamily="34" charset="0"/>
                <a:cs typeface="Arial" panose="020B0604020202020204" pitchFamily="34" charset="0"/>
              </a:rPr>
              <a:t>Shelterwood</a:t>
            </a:r>
            <a:r>
              <a:rPr lang="en-US" sz="2400" dirty="0">
                <a:solidFill>
                  <a:srgbClr val="646569"/>
                </a:solidFill>
                <a:latin typeface="Arial" panose="020B0604020202020204" pitchFamily="34" charset="0"/>
                <a:cs typeface="Arial" panose="020B0604020202020204" pitchFamily="34" charset="0"/>
              </a:rPr>
              <a:t> Establishment):</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Residual BA 35 – 45 ft</a:t>
            </a:r>
            <a:r>
              <a:rPr lang="en-US" sz="2400" baseline="30000" dirty="0">
                <a:solidFill>
                  <a:srgbClr val="646569"/>
                </a:solidFill>
                <a:latin typeface="Arial" panose="020B0604020202020204" pitchFamily="34" charset="0"/>
                <a:cs typeface="Arial" panose="020B0604020202020204" pitchFamily="34" charset="0"/>
              </a:rPr>
              <a:t>2</a:t>
            </a:r>
            <a:r>
              <a:rPr lang="en-US" sz="2400" dirty="0">
                <a:solidFill>
                  <a:srgbClr val="646569"/>
                </a:solidFill>
                <a:latin typeface="Arial" panose="020B0604020202020204" pitchFamily="34" charset="0"/>
                <a:cs typeface="Arial" panose="020B0604020202020204" pitchFamily="34" charset="0"/>
              </a:rPr>
              <a:t>/acre of healthy black cherry.  Healthy red maple and sugar maple will also be retained</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Retain snag and cavity trees where possible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Harvest all beech, and stems displaying disease, canker or poor crown health</a:t>
            </a:r>
          </a:p>
        </p:txBody>
      </p:sp>
    </p:spTree>
    <p:extLst>
      <p:ext uri="{BB962C8B-B14F-4D97-AF65-F5344CB8AC3E}">
        <p14:creationId xmlns:p14="http://schemas.microsoft.com/office/powerpoint/2010/main" val="222744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3 </a:t>
            </a:r>
          </a:p>
        </p:txBody>
      </p:sp>
      <p:sp>
        <p:nvSpPr>
          <p:cNvPr id="12" name="TextBox 11"/>
          <p:cNvSpPr txBox="1"/>
          <p:nvPr/>
        </p:nvSpPr>
        <p:spPr>
          <a:xfrm>
            <a:off x="145694" y="1022925"/>
            <a:ext cx="8763000" cy="3785652"/>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Free Thinning (31.25 acres):</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err="1">
                <a:solidFill>
                  <a:srgbClr val="646569"/>
                </a:solidFill>
                <a:latin typeface="Arial" panose="020B0604020202020204" pitchFamily="34" charset="0"/>
                <a:cs typeface="Arial" panose="020B0604020202020204" pitchFamily="34" charset="0"/>
              </a:rPr>
              <a:t>Overstory</a:t>
            </a:r>
            <a:r>
              <a:rPr lang="en-US" sz="2400" dirty="0">
                <a:solidFill>
                  <a:srgbClr val="646569"/>
                </a:solidFill>
                <a:latin typeface="Arial" panose="020B0604020202020204" pitchFamily="34" charset="0"/>
                <a:cs typeface="Arial" panose="020B0604020202020204" pitchFamily="34" charset="0"/>
              </a:rPr>
              <a:t> is balsam fir, red spruce, white pine, black cherry, red maple, sugar maple and yellow birch</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Softwoods have good form and health.  Hardwoods have poor form, defects and unhealthy crowns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Regeneration dominated by balsam fir and red spruce. Smaller quantities of hardwood interspersed.</a:t>
            </a:r>
          </a:p>
        </p:txBody>
      </p:sp>
    </p:spTree>
    <p:extLst>
      <p:ext uri="{BB962C8B-B14F-4D97-AF65-F5344CB8AC3E}">
        <p14:creationId xmlns:p14="http://schemas.microsoft.com/office/powerpoint/2010/main" val="122308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3</a:t>
            </a:r>
          </a:p>
        </p:txBody>
      </p:sp>
      <p:sp>
        <p:nvSpPr>
          <p:cNvPr id="12" name="TextBox 11"/>
          <p:cNvSpPr txBox="1"/>
          <p:nvPr/>
        </p:nvSpPr>
        <p:spPr>
          <a:xfrm>
            <a:off x="145694" y="1022925"/>
            <a:ext cx="8763000" cy="4893647"/>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Harvest Prescription (Free Thinning):</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Harvest all hardwoods displaying disease, canker, severe defect or poor crown health</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Retain all yellow birch.  Retain healthy hardwoods.  Retain healthy white pine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Residual stand </a:t>
            </a:r>
            <a:r>
              <a:rPr lang="en-US" sz="2400" dirty="0">
                <a:solidFill>
                  <a:srgbClr val="646569"/>
                </a:solidFill>
                <a:latin typeface="Arial" panose="020B0604020202020204" pitchFamily="34" charset="0"/>
                <a:cs typeface="Arial" panose="020B0604020202020204" pitchFamily="34" charset="0"/>
                <a:sym typeface="Wingdings" pitchFamily="2" charset="2"/>
              </a:rPr>
              <a:t> </a:t>
            </a:r>
            <a:r>
              <a:rPr lang="en-US" sz="2400" dirty="0">
                <a:solidFill>
                  <a:srgbClr val="646569"/>
                </a:solidFill>
                <a:latin typeface="Arial" panose="020B0604020202020204" pitchFamily="34" charset="0"/>
                <a:cs typeface="Arial" panose="020B0604020202020204" pitchFamily="34" charset="0"/>
              </a:rPr>
              <a:t>40-50 ft</a:t>
            </a:r>
            <a:r>
              <a:rPr lang="en-US" sz="2400" baseline="30000" dirty="0">
                <a:solidFill>
                  <a:srgbClr val="646569"/>
                </a:solidFill>
                <a:latin typeface="Arial" panose="020B0604020202020204" pitchFamily="34" charset="0"/>
                <a:cs typeface="Arial" panose="020B0604020202020204" pitchFamily="34" charset="0"/>
              </a:rPr>
              <a:t>2</a:t>
            </a:r>
            <a:r>
              <a:rPr lang="en-US" sz="2400" dirty="0">
                <a:solidFill>
                  <a:srgbClr val="646569"/>
                </a:solidFill>
                <a:latin typeface="Arial" panose="020B0604020202020204" pitchFamily="34" charset="0"/>
                <a:cs typeface="Arial" panose="020B0604020202020204" pitchFamily="34" charset="0"/>
              </a:rPr>
              <a:t>/acre of healthy balsam fir, spruce, cherry, maple, birch and white pine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61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4</a:t>
            </a:r>
          </a:p>
        </p:txBody>
      </p:sp>
      <p:sp>
        <p:nvSpPr>
          <p:cNvPr id="12" name="TextBox 11"/>
          <p:cNvSpPr txBox="1"/>
          <p:nvPr/>
        </p:nvSpPr>
        <p:spPr>
          <a:xfrm>
            <a:off x="145694" y="1022925"/>
            <a:ext cx="8763000" cy="3416320"/>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Patch </a:t>
            </a:r>
            <a:r>
              <a:rPr lang="en-US" sz="2400" dirty="0" err="1">
                <a:solidFill>
                  <a:srgbClr val="646569"/>
                </a:solidFill>
                <a:latin typeface="Arial" panose="020B0604020202020204" pitchFamily="34" charset="0"/>
                <a:cs typeface="Arial" panose="020B0604020202020204" pitchFamily="34" charset="0"/>
              </a:rPr>
              <a:t>Clearcutting</a:t>
            </a:r>
            <a:r>
              <a:rPr lang="en-US" sz="2400" dirty="0">
                <a:solidFill>
                  <a:srgbClr val="646569"/>
                </a:solidFill>
                <a:latin typeface="Arial" panose="020B0604020202020204" pitchFamily="34" charset="0"/>
                <a:cs typeface="Arial" panose="020B0604020202020204" pitchFamily="34" charset="0"/>
              </a:rPr>
              <a:t> (9.54 acres):</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Proposed for landing locations, to open areas large enough for operations and stocking</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err="1">
                <a:solidFill>
                  <a:srgbClr val="646569"/>
                </a:solidFill>
                <a:latin typeface="Arial" panose="020B0604020202020204" pitchFamily="34" charset="0"/>
                <a:cs typeface="Arial" panose="020B0604020202020204" pitchFamily="34" charset="0"/>
              </a:rPr>
              <a:t>Overstory</a:t>
            </a:r>
            <a:r>
              <a:rPr lang="en-US" sz="2400" dirty="0">
                <a:solidFill>
                  <a:srgbClr val="646569"/>
                </a:solidFill>
                <a:latin typeface="Arial" panose="020B0604020202020204" pitchFamily="34" charset="0"/>
                <a:cs typeface="Arial" panose="020B0604020202020204" pitchFamily="34" charset="0"/>
              </a:rPr>
              <a:t> is sugar maple, red maple, black cherry and beech </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Regeneration </a:t>
            </a:r>
            <a:r>
              <a:rPr lang="en-US" sz="2400" dirty="0">
                <a:solidFill>
                  <a:srgbClr val="646569"/>
                </a:solidFill>
                <a:latin typeface="Arial" panose="020B0604020202020204" pitchFamily="34" charset="0"/>
                <a:cs typeface="Arial" panose="020B0604020202020204" pitchFamily="34" charset="0"/>
                <a:sym typeface="Wingdings" pitchFamily="2" charset="2"/>
              </a:rPr>
              <a:t> 80% beech</a:t>
            </a: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5434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4</a:t>
            </a:r>
          </a:p>
        </p:txBody>
      </p:sp>
      <p:sp>
        <p:nvSpPr>
          <p:cNvPr id="12" name="TextBox 11"/>
          <p:cNvSpPr txBox="1"/>
          <p:nvPr/>
        </p:nvSpPr>
        <p:spPr>
          <a:xfrm>
            <a:off x="145694" y="1022925"/>
            <a:ext cx="8763000" cy="4154984"/>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Harvest Prescription (Patch </a:t>
            </a:r>
            <a:r>
              <a:rPr lang="en-US" sz="2400" dirty="0" err="1">
                <a:solidFill>
                  <a:srgbClr val="646569"/>
                </a:solidFill>
                <a:latin typeface="Arial" panose="020B0604020202020204" pitchFamily="34" charset="0"/>
                <a:cs typeface="Arial" panose="020B0604020202020204" pitchFamily="34" charset="0"/>
              </a:rPr>
              <a:t>Clearcutting</a:t>
            </a:r>
            <a:r>
              <a:rPr lang="en-US" sz="2400" dirty="0">
                <a:solidFill>
                  <a:srgbClr val="646569"/>
                </a:solidFill>
                <a:latin typeface="Arial" panose="020B0604020202020204" pitchFamily="34" charset="0"/>
                <a:cs typeface="Arial" panose="020B0604020202020204" pitchFamily="34" charset="0"/>
              </a:rPr>
              <a:t>):</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Harvest all merchantable stems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Knock down beech regeneration as much as possible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Open sites for landings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026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5</a:t>
            </a:r>
          </a:p>
        </p:txBody>
      </p:sp>
      <p:sp>
        <p:nvSpPr>
          <p:cNvPr id="12" name="TextBox 11"/>
          <p:cNvSpPr txBox="1"/>
          <p:nvPr/>
        </p:nvSpPr>
        <p:spPr>
          <a:xfrm>
            <a:off x="145694" y="1022925"/>
            <a:ext cx="8763000" cy="2677656"/>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Seed Tree Establishment (7.13 acres):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err="1">
                <a:solidFill>
                  <a:srgbClr val="646569"/>
                </a:solidFill>
                <a:latin typeface="Arial" panose="020B0604020202020204" pitchFamily="34" charset="0"/>
                <a:cs typeface="Arial" panose="020B0604020202020204" pitchFamily="34" charset="0"/>
              </a:rPr>
              <a:t>Overstory</a:t>
            </a:r>
            <a:r>
              <a:rPr lang="en-US" sz="2400" dirty="0">
                <a:solidFill>
                  <a:srgbClr val="646569"/>
                </a:solidFill>
                <a:latin typeface="Arial" panose="020B0604020202020204" pitchFamily="34" charset="0"/>
                <a:cs typeface="Arial" panose="020B0604020202020204" pitchFamily="34" charset="0"/>
              </a:rPr>
              <a:t> is red maple, black cherry, yellow birch, hemlock, red spruce, balsam fir and sugar maple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Stand lacks healthy, quality </a:t>
            </a:r>
            <a:r>
              <a:rPr lang="en-US" sz="2400" dirty="0" err="1">
                <a:solidFill>
                  <a:srgbClr val="646569"/>
                </a:solidFill>
                <a:latin typeface="Arial" panose="020B0604020202020204" pitchFamily="34" charset="0"/>
                <a:cs typeface="Arial" panose="020B0604020202020204" pitchFamily="34" charset="0"/>
              </a:rPr>
              <a:t>overstory</a:t>
            </a:r>
            <a:r>
              <a:rPr lang="en-US" sz="2400" dirty="0">
                <a:solidFill>
                  <a:srgbClr val="646569"/>
                </a:solidFill>
                <a:latin typeface="Arial" panose="020B0604020202020204" pitchFamily="34" charset="0"/>
                <a:cs typeface="Arial" panose="020B0604020202020204" pitchFamily="34" charset="0"/>
              </a:rPr>
              <a:t> trees, but species diversity is favorable for seed tree retention</a:t>
            </a:r>
          </a:p>
        </p:txBody>
      </p:sp>
    </p:spTree>
    <p:extLst>
      <p:ext uri="{BB962C8B-B14F-4D97-AF65-F5344CB8AC3E}">
        <p14:creationId xmlns:p14="http://schemas.microsoft.com/office/powerpoint/2010/main" val="318066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5</a:t>
            </a:r>
          </a:p>
        </p:txBody>
      </p:sp>
      <p:sp>
        <p:nvSpPr>
          <p:cNvPr id="12" name="TextBox 11"/>
          <p:cNvSpPr txBox="1"/>
          <p:nvPr/>
        </p:nvSpPr>
        <p:spPr>
          <a:xfrm>
            <a:off x="145694" y="1022925"/>
            <a:ext cx="8763000" cy="3046988"/>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Harvest Prescription (Seed Tree Establishment)</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Target residual basal area </a:t>
            </a:r>
            <a:r>
              <a:rPr lang="en-US" sz="2400" dirty="0">
                <a:solidFill>
                  <a:srgbClr val="646569"/>
                </a:solidFill>
                <a:latin typeface="Arial" panose="020B0604020202020204" pitchFamily="34" charset="0"/>
                <a:cs typeface="Arial" panose="020B0604020202020204" pitchFamily="34" charset="0"/>
                <a:sym typeface="Wingdings" pitchFamily="2" charset="2"/>
              </a:rPr>
              <a:t> </a:t>
            </a:r>
            <a:r>
              <a:rPr lang="en-US" sz="2400" dirty="0">
                <a:solidFill>
                  <a:srgbClr val="646569"/>
                </a:solidFill>
                <a:latin typeface="Arial" panose="020B0604020202020204" pitchFamily="34" charset="0"/>
                <a:cs typeface="Arial" panose="020B0604020202020204" pitchFamily="34" charset="0"/>
              </a:rPr>
              <a:t>10-15 ft</a:t>
            </a:r>
            <a:r>
              <a:rPr lang="en-US" sz="2400" baseline="30000" dirty="0">
                <a:solidFill>
                  <a:srgbClr val="646569"/>
                </a:solidFill>
                <a:latin typeface="Arial" panose="020B0604020202020204" pitchFamily="34" charset="0"/>
                <a:cs typeface="Arial" panose="020B0604020202020204" pitchFamily="34" charset="0"/>
              </a:rPr>
              <a:t>2</a:t>
            </a:r>
            <a:r>
              <a:rPr lang="en-US" sz="2400" dirty="0">
                <a:solidFill>
                  <a:srgbClr val="646569"/>
                </a:solidFill>
                <a:latin typeface="Arial" panose="020B0604020202020204" pitchFamily="34" charset="0"/>
                <a:cs typeface="Arial" panose="020B0604020202020204" pitchFamily="34" charset="0"/>
              </a:rPr>
              <a:t>/acre </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Beech regeneration will be removed or run down</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Desirable regeneration (yellow birch, cherry, spruce/fir) will be protected</a:t>
            </a:r>
          </a:p>
        </p:txBody>
      </p:sp>
    </p:spTree>
    <p:extLst>
      <p:ext uri="{BB962C8B-B14F-4D97-AF65-F5344CB8AC3E}">
        <p14:creationId xmlns:p14="http://schemas.microsoft.com/office/powerpoint/2010/main" val="106814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6</a:t>
            </a:r>
          </a:p>
        </p:txBody>
      </p:sp>
      <p:sp>
        <p:nvSpPr>
          <p:cNvPr id="12" name="TextBox 11"/>
          <p:cNvSpPr txBox="1"/>
          <p:nvPr/>
        </p:nvSpPr>
        <p:spPr>
          <a:xfrm>
            <a:off x="145694" y="1022925"/>
            <a:ext cx="8763000" cy="3416320"/>
          </a:xfrm>
          <a:prstGeom prst="rect">
            <a:avLst/>
          </a:prstGeom>
          <a:noFill/>
          <a:ln>
            <a:noFill/>
          </a:ln>
        </p:spPr>
        <p:txBody>
          <a:bodyPr wrap="square" rtlCol="0">
            <a:spAutoFit/>
          </a:bodyPr>
          <a:lstStyle/>
          <a:p>
            <a:r>
              <a:rPr lang="en-US" sz="2400" dirty="0" err="1">
                <a:solidFill>
                  <a:srgbClr val="646569"/>
                </a:solidFill>
                <a:latin typeface="Arial" panose="020B0604020202020204" pitchFamily="34" charset="0"/>
                <a:cs typeface="Arial" panose="020B0604020202020204" pitchFamily="34" charset="0"/>
              </a:rPr>
              <a:t>Shelterwood</a:t>
            </a:r>
            <a:r>
              <a:rPr lang="en-US" sz="2400" dirty="0">
                <a:solidFill>
                  <a:srgbClr val="646569"/>
                </a:solidFill>
                <a:latin typeface="Arial" panose="020B0604020202020204" pitchFamily="34" charset="0"/>
                <a:cs typeface="Arial" panose="020B0604020202020204" pitchFamily="34" charset="0"/>
              </a:rPr>
              <a:t> Removal with Reserves (266.4 acres):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err="1">
                <a:solidFill>
                  <a:srgbClr val="646569"/>
                </a:solidFill>
                <a:latin typeface="Arial" panose="020B0604020202020204" pitchFamily="34" charset="0"/>
                <a:cs typeface="Arial" panose="020B0604020202020204" pitchFamily="34" charset="0"/>
              </a:rPr>
              <a:t>Overstory</a:t>
            </a:r>
            <a:r>
              <a:rPr lang="en-US" sz="2400" dirty="0">
                <a:solidFill>
                  <a:srgbClr val="646569"/>
                </a:solidFill>
                <a:latin typeface="Arial" panose="020B0604020202020204" pitchFamily="34" charset="0"/>
                <a:cs typeface="Arial" panose="020B0604020202020204" pitchFamily="34" charset="0"/>
              </a:rPr>
              <a:t> is sugar maple, red maple, black cherry, beech, red spruce, hemlock and yellow birch</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Significant crown dieback in sugar maple. Red maple and beech are diseased or have poor crowns.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Regeneration </a:t>
            </a:r>
            <a:r>
              <a:rPr lang="en-US" sz="2400" dirty="0">
                <a:solidFill>
                  <a:srgbClr val="646569"/>
                </a:solidFill>
                <a:latin typeface="Arial" panose="020B0604020202020204" pitchFamily="34" charset="0"/>
                <a:cs typeface="Arial" panose="020B0604020202020204" pitchFamily="34" charset="0"/>
                <a:sym typeface="Wingdings" pitchFamily="2" charset="2"/>
              </a:rPr>
              <a:t> 80% beech</a:t>
            </a: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3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6</a:t>
            </a:r>
          </a:p>
        </p:txBody>
      </p:sp>
      <p:sp>
        <p:nvSpPr>
          <p:cNvPr id="12" name="TextBox 11"/>
          <p:cNvSpPr txBox="1"/>
          <p:nvPr/>
        </p:nvSpPr>
        <p:spPr>
          <a:xfrm>
            <a:off x="145694" y="1022925"/>
            <a:ext cx="8763000" cy="3416320"/>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Harvest Prescription (</a:t>
            </a:r>
            <a:r>
              <a:rPr lang="en-US" sz="2400" dirty="0" err="1">
                <a:solidFill>
                  <a:srgbClr val="646569"/>
                </a:solidFill>
                <a:latin typeface="Arial" panose="020B0604020202020204" pitchFamily="34" charset="0"/>
                <a:cs typeface="Arial" panose="020B0604020202020204" pitchFamily="34" charset="0"/>
              </a:rPr>
              <a:t>Shelterwood</a:t>
            </a:r>
            <a:r>
              <a:rPr lang="en-US" sz="2400" dirty="0">
                <a:solidFill>
                  <a:srgbClr val="646569"/>
                </a:solidFill>
                <a:latin typeface="Arial" panose="020B0604020202020204" pitchFamily="34" charset="0"/>
                <a:cs typeface="Arial" panose="020B0604020202020204" pitchFamily="34" charset="0"/>
              </a:rPr>
              <a:t> Removal with Reserves):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Harvest all merchantable stems 6” </a:t>
            </a:r>
            <a:r>
              <a:rPr lang="en-US" sz="2400" dirty="0" err="1">
                <a:solidFill>
                  <a:srgbClr val="646569"/>
                </a:solidFill>
                <a:latin typeface="Arial" panose="020B0604020202020204" pitchFamily="34" charset="0"/>
                <a:cs typeface="Arial" panose="020B0604020202020204" pitchFamily="34" charset="0"/>
              </a:rPr>
              <a:t>dbh</a:t>
            </a:r>
            <a:r>
              <a:rPr lang="en-US" sz="2400" dirty="0">
                <a:solidFill>
                  <a:srgbClr val="646569"/>
                </a:solidFill>
                <a:latin typeface="Arial" panose="020B0604020202020204" pitchFamily="34" charset="0"/>
                <a:cs typeface="Arial" panose="020B0604020202020204" pitchFamily="34" charset="0"/>
              </a:rPr>
              <a:t> and larger</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Retain all yellow birch and all healthy black cherry and red spruce 6” – 10” </a:t>
            </a:r>
            <a:r>
              <a:rPr lang="en-US" sz="2400" dirty="0" err="1">
                <a:solidFill>
                  <a:srgbClr val="646569"/>
                </a:solidFill>
                <a:latin typeface="Arial" panose="020B0604020202020204" pitchFamily="34" charset="0"/>
                <a:cs typeface="Arial" panose="020B0604020202020204" pitchFamily="34" charset="0"/>
              </a:rPr>
              <a:t>dbh</a:t>
            </a:r>
            <a:r>
              <a:rPr lang="en-US" sz="2400" dirty="0">
                <a:solidFill>
                  <a:srgbClr val="646569"/>
                </a:solidFill>
                <a:latin typeface="Arial" panose="020B0604020202020204" pitchFamily="34" charset="0"/>
                <a:cs typeface="Arial" panose="020B0604020202020204" pitchFamily="34" charset="0"/>
              </a:rPr>
              <a:t> for seed source and vertical structure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Beech understory around desirable seed sources will be knocked down</a:t>
            </a:r>
          </a:p>
        </p:txBody>
      </p:sp>
    </p:spTree>
    <p:extLst>
      <p:ext uri="{BB962C8B-B14F-4D97-AF65-F5344CB8AC3E}">
        <p14:creationId xmlns:p14="http://schemas.microsoft.com/office/powerpoint/2010/main" val="3397621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fade">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6" end="6"/>
                                            </p:txEl>
                                          </p:spTgt>
                                        </p:tgtEl>
                                        <p:attrNameLst>
                                          <p:attrName>style.visibility</p:attrName>
                                        </p:attrNameLst>
                                      </p:cBhvr>
                                      <p:to>
                                        <p:strVal val="visible"/>
                                      </p:to>
                                    </p:set>
                                    <p:animEffect transition="in" filter="fade">
                                      <p:cBhvr>
                                        <p:cTn id="22" dur="500"/>
                                        <p:tgtEl>
                                          <p:spTgt spid="1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529066"/>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Proposal</a:t>
            </a:r>
          </a:p>
        </p:txBody>
      </p:sp>
    </p:spTree>
    <p:extLst>
      <p:ext uri="{BB962C8B-B14F-4D97-AF65-F5344CB8AC3E}">
        <p14:creationId xmlns:p14="http://schemas.microsoft.com/office/powerpoint/2010/main" val="344589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7</a:t>
            </a:r>
          </a:p>
        </p:txBody>
      </p:sp>
      <p:sp>
        <p:nvSpPr>
          <p:cNvPr id="12" name="TextBox 11"/>
          <p:cNvSpPr txBox="1"/>
          <p:nvPr/>
        </p:nvSpPr>
        <p:spPr>
          <a:xfrm>
            <a:off x="145694" y="1022925"/>
            <a:ext cx="8763000" cy="4893647"/>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Uniform </a:t>
            </a:r>
            <a:r>
              <a:rPr lang="en-US" sz="2400" dirty="0" err="1">
                <a:solidFill>
                  <a:srgbClr val="646569"/>
                </a:solidFill>
                <a:latin typeface="Arial" panose="020B0604020202020204" pitchFamily="34" charset="0"/>
                <a:cs typeface="Arial" panose="020B0604020202020204" pitchFamily="34" charset="0"/>
              </a:rPr>
              <a:t>Shelterwood</a:t>
            </a:r>
            <a:r>
              <a:rPr lang="en-US" sz="2400" dirty="0">
                <a:solidFill>
                  <a:srgbClr val="646569"/>
                </a:solidFill>
                <a:latin typeface="Arial" panose="020B0604020202020204" pitchFamily="34" charset="0"/>
                <a:cs typeface="Arial" panose="020B0604020202020204" pitchFamily="34" charset="0"/>
              </a:rPr>
              <a:t> Removal (141.46 acres) :</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err="1">
                <a:solidFill>
                  <a:srgbClr val="646569"/>
                </a:solidFill>
                <a:latin typeface="Arial" panose="020B0604020202020204" pitchFamily="34" charset="0"/>
                <a:cs typeface="Arial" panose="020B0604020202020204" pitchFamily="34" charset="0"/>
              </a:rPr>
              <a:t>Overstory</a:t>
            </a:r>
            <a:r>
              <a:rPr lang="en-US" sz="2400" dirty="0">
                <a:solidFill>
                  <a:srgbClr val="646569"/>
                </a:solidFill>
                <a:latin typeface="Arial" panose="020B0604020202020204" pitchFamily="34" charset="0"/>
                <a:cs typeface="Arial" panose="020B0604020202020204" pitchFamily="34" charset="0"/>
              </a:rPr>
              <a:t> is sugar maple, red maple, black cherry and beech</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Significant crown dieback in sugar maple. Red maple and beech are diseased or have poor crowns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Lack of desirable seed trees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Regeneration </a:t>
            </a:r>
            <a:r>
              <a:rPr lang="en-US" sz="2400" dirty="0">
                <a:solidFill>
                  <a:srgbClr val="646569"/>
                </a:solidFill>
                <a:latin typeface="Arial" panose="020B0604020202020204" pitchFamily="34" charset="0"/>
                <a:cs typeface="Arial" panose="020B0604020202020204" pitchFamily="34" charset="0"/>
                <a:sym typeface="Wingdings" pitchFamily="2" charset="2"/>
              </a:rPr>
              <a:t> 80% beech</a:t>
            </a: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584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err="1">
                <a:solidFill>
                  <a:srgbClr val="002D73"/>
                </a:solidFill>
                <a:latin typeface="Arial" panose="020B0604020202020204" pitchFamily="34" charset="0"/>
                <a:cs typeface="Arial" panose="020B0604020202020204" pitchFamily="34" charset="0"/>
              </a:rPr>
              <a:t>Silvicultural</a:t>
            </a:r>
            <a:r>
              <a:rPr lang="en-US" sz="3200" b="1" dirty="0">
                <a:solidFill>
                  <a:srgbClr val="002D73"/>
                </a:solidFill>
                <a:latin typeface="Arial" panose="020B0604020202020204" pitchFamily="34" charset="0"/>
                <a:cs typeface="Arial" panose="020B0604020202020204" pitchFamily="34" charset="0"/>
              </a:rPr>
              <a:t> Treatments – 7</a:t>
            </a:r>
          </a:p>
        </p:txBody>
      </p:sp>
      <p:sp>
        <p:nvSpPr>
          <p:cNvPr id="12" name="TextBox 11"/>
          <p:cNvSpPr txBox="1"/>
          <p:nvPr/>
        </p:nvSpPr>
        <p:spPr>
          <a:xfrm>
            <a:off x="145694" y="1022925"/>
            <a:ext cx="8763000" cy="3785652"/>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Harvest Prescription (Uniform </a:t>
            </a:r>
            <a:r>
              <a:rPr lang="en-US" sz="2400" dirty="0" err="1">
                <a:solidFill>
                  <a:srgbClr val="646569"/>
                </a:solidFill>
                <a:latin typeface="Arial" panose="020B0604020202020204" pitchFamily="34" charset="0"/>
                <a:cs typeface="Arial" panose="020B0604020202020204" pitchFamily="34" charset="0"/>
              </a:rPr>
              <a:t>Shelterwood</a:t>
            </a:r>
            <a:r>
              <a:rPr lang="en-US" sz="2400" dirty="0">
                <a:solidFill>
                  <a:srgbClr val="646569"/>
                </a:solidFill>
                <a:latin typeface="Arial" panose="020B0604020202020204" pitchFamily="34" charset="0"/>
                <a:cs typeface="Arial" panose="020B0604020202020204" pitchFamily="34" charset="0"/>
              </a:rPr>
              <a:t> Removal):</a:t>
            </a:r>
          </a:p>
          <a:p>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Harvest all merchantable stems 6” </a:t>
            </a:r>
            <a:r>
              <a:rPr lang="en-US" sz="2400" dirty="0" err="1">
                <a:solidFill>
                  <a:srgbClr val="646569"/>
                </a:solidFill>
                <a:latin typeface="Arial" panose="020B0604020202020204" pitchFamily="34" charset="0"/>
                <a:cs typeface="Arial" panose="020B0604020202020204" pitchFamily="34" charset="0"/>
              </a:rPr>
              <a:t>dbh</a:t>
            </a:r>
            <a:r>
              <a:rPr lang="en-US" sz="2400" dirty="0">
                <a:solidFill>
                  <a:srgbClr val="646569"/>
                </a:solidFill>
                <a:latin typeface="Arial" panose="020B0604020202020204" pitchFamily="34" charset="0"/>
                <a:cs typeface="Arial" panose="020B0604020202020204" pitchFamily="34" charset="0"/>
              </a:rPr>
              <a:t> and larger</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Retain yellow birch (very little present)</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Beech will be released to grow freely (forest continuity)</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Beech will be knocked down in vicinity of the few desirable seed sources</a:t>
            </a:r>
          </a:p>
        </p:txBody>
      </p:sp>
    </p:spTree>
    <p:extLst>
      <p:ext uri="{BB962C8B-B14F-4D97-AF65-F5344CB8AC3E}">
        <p14:creationId xmlns:p14="http://schemas.microsoft.com/office/powerpoint/2010/main" val="194297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6" end="6"/>
                                            </p:txEl>
                                          </p:spTgt>
                                        </p:tgtEl>
                                        <p:attrNameLst>
                                          <p:attrName>style.visibility</p:attrName>
                                        </p:attrNameLst>
                                      </p:cBhvr>
                                      <p:to>
                                        <p:strVal val="visible"/>
                                      </p:to>
                                    </p:set>
                                    <p:animEffect transition="in" filter="fade">
                                      <p:cBhvr>
                                        <p:cTn id="12" dur="500"/>
                                        <p:tgtEl>
                                          <p:spTgt spid="1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8" end="8"/>
                                            </p:txEl>
                                          </p:spTgt>
                                        </p:tgtEl>
                                        <p:attrNameLst>
                                          <p:attrName>style.visibility</p:attrName>
                                        </p:attrNameLst>
                                      </p:cBhvr>
                                      <p:to>
                                        <p:strVal val="visible"/>
                                      </p:to>
                                    </p:set>
                                    <p:animEffect transition="in" filter="fade">
                                      <p:cBhvr>
                                        <p:cTn id="17" dur="500"/>
                                        <p:tgtEl>
                                          <p:spTgt spid="12">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fade">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4" end="4"/>
                                            </p:txEl>
                                          </p:spTgt>
                                        </p:tgtEl>
                                        <p:attrNameLst>
                                          <p:attrName>style.visibility</p:attrName>
                                        </p:attrNameLst>
                                      </p:cBhvr>
                                      <p:to>
                                        <p:strVal val="visible"/>
                                      </p:to>
                                    </p:set>
                                    <p:animEffect transition="in" filter="fade">
                                      <p:cBhvr>
                                        <p:cTn id="27"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1543050"/>
            <a:ext cx="12573000" cy="8956298"/>
          </a:xfrm>
          <a:prstGeom prst="rect">
            <a:avLst/>
          </a:prstGeom>
          <a:solidFill>
            <a:schemeClr val="accent3">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2050" name="Picture 2" descr="P:\Forestry\Lyme Adirondack Timberlands I, LLC\P2015-0028_Lyme Adirondack Timberlands I, LLC\Photos\DSCN06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19050"/>
            <a:ext cx="4064630" cy="5419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21834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619250"/>
            <a:ext cx="12573000" cy="8956298"/>
          </a:xfrm>
          <a:prstGeom prst="rect">
            <a:avLst/>
          </a:prstGeom>
          <a:solidFill>
            <a:schemeClr val="accent3">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1026" name="Picture 2" descr="P:\Forestry\Lyme Adirondack Timberlands I, LLC\P2015-0028_Lyme Adirondack Timberlands I, LLC\Photos\DSCN06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0"/>
            <a:ext cx="7315199" cy="54861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6076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1238250"/>
            <a:ext cx="12573000" cy="8956298"/>
          </a:xfrm>
          <a:prstGeom prst="rect">
            <a:avLst/>
          </a:prstGeom>
          <a:solidFill>
            <a:schemeClr val="accent3">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074" name="Picture 2" descr="P:\Forestry\Lyme Adirondack Timberlands I, LLC\P2015-0028_Lyme Adirondack Timberlands I, LLC\Photos\DSCN06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0343" y="0"/>
            <a:ext cx="7028543" cy="5271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7821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52600" y="-1619250"/>
            <a:ext cx="12573000" cy="8956298"/>
          </a:xfrm>
          <a:prstGeom prst="rect">
            <a:avLst/>
          </a:prstGeom>
          <a:solidFill>
            <a:schemeClr val="accent3">
              <a:lumMod val="40000"/>
              <a:lumOff val="60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098" name="Picture 2" descr="P:\Forestry\Lyme Adirondack Timberlands I, LLC\P2015-0028_Lyme Adirondack Timberlands I, LLC\Photos\DSCN0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243" y="-95250"/>
            <a:ext cx="7543800" cy="565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1929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 y="2419350"/>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Review Standards</a:t>
            </a:r>
          </a:p>
        </p:txBody>
      </p:sp>
    </p:spTree>
    <p:extLst>
      <p:ext uri="{BB962C8B-B14F-4D97-AF65-F5344CB8AC3E}">
        <p14:creationId xmlns:p14="http://schemas.microsoft.com/office/powerpoint/2010/main" val="14936118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Review Standards</a:t>
            </a:r>
          </a:p>
        </p:txBody>
      </p:sp>
      <p:sp>
        <p:nvSpPr>
          <p:cNvPr id="12" name="TextBox 11"/>
          <p:cNvSpPr txBox="1"/>
          <p:nvPr/>
        </p:nvSpPr>
        <p:spPr>
          <a:xfrm>
            <a:off x="145694" y="1022925"/>
            <a:ext cx="8763000" cy="4524315"/>
          </a:xfrm>
          <a:prstGeom prst="rect">
            <a:avLst/>
          </a:prstGeom>
          <a:noFill/>
          <a:ln>
            <a:noFill/>
          </a:ln>
        </p:spPr>
        <p:txBody>
          <a:bodyPr wrap="square" rtlCol="0">
            <a:spAutoFit/>
          </a:bodyPr>
          <a:lstStyle/>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the </a:t>
            </a:r>
            <a:r>
              <a:rPr lang="en-US" sz="2400" dirty="0" err="1">
                <a:solidFill>
                  <a:srgbClr val="646569"/>
                </a:solidFill>
                <a:latin typeface="Arial" panose="020B0604020202020204" pitchFamily="34" charset="0"/>
                <a:cs typeface="Arial" panose="020B0604020202020204" pitchFamily="34" charset="0"/>
              </a:rPr>
              <a:t>clearcutting</a:t>
            </a:r>
            <a:r>
              <a:rPr lang="en-US" sz="2400" dirty="0">
                <a:solidFill>
                  <a:srgbClr val="646569"/>
                </a:solidFill>
                <a:latin typeface="Arial" panose="020B0604020202020204" pitchFamily="34" charset="0"/>
                <a:cs typeface="Arial" panose="020B0604020202020204" pitchFamily="34" charset="0"/>
              </a:rPr>
              <a:t> is for a recognized </a:t>
            </a:r>
            <a:r>
              <a:rPr lang="en-US" sz="2400" dirty="0" err="1">
                <a:solidFill>
                  <a:srgbClr val="646569"/>
                </a:solidFill>
                <a:latin typeface="Arial" panose="020B0604020202020204" pitchFamily="34" charset="0"/>
                <a:cs typeface="Arial" panose="020B0604020202020204" pitchFamily="34" charset="0"/>
              </a:rPr>
              <a:t>silvicultural</a:t>
            </a:r>
            <a:r>
              <a:rPr lang="en-US" sz="2400" dirty="0">
                <a:solidFill>
                  <a:srgbClr val="646569"/>
                </a:solidFill>
                <a:latin typeface="Arial" panose="020B0604020202020204" pitchFamily="34" charset="0"/>
                <a:cs typeface="Arial" panose="020B0604020202020204" pitchFamily="34" charset="0"/>
              </a:rPr>
              <a:t> purpose;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there are adequate buffers on the shorelines of lakes, ponds, rivers or streams; along major travel corridors, and, if necessary, around dwellings on adjacent lands, so as to preserve water quality and visual quality and to control noise;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habitats of rare and endangered species and other key wildlife habitats will be protected;</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0720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Review Standards</a:t>
            </a:r>
          </a:p>
        </p:txBody>
      </p:sp>
      <p:sp>
        <p:nvSpPr>
          <p:cNvPr id="12" name="TextBox 11"/>
          <p:cNvSpPr txBox="1"/>
          <p:nvPr/>
        </p:nvSpPr>
        <p:spPr>
          <a:xfrm>
            <a:off x="145694" y="1022925"/>
            <a:ext cx="8763000" cy="3046988"/>
          </a:xfrm>
          <a:prstGeom prst="rect">
            <a:avLst/>
          </a:prstGeom>
          <a:noFill/>
          <a:ln>
            <a:noFill/>
          </a:ln>
        </p:spPr>
        <p:txBody>
          <a:bodyPr wrap="square" rtlCol="0">
            <a:spAutoFit/>
          </a:bodyPr>
          <a:lstStyle/>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regeneration of timber is assured;</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if proposed, and if allowed by the agency, any use of pesticides and herbicides will be strictly controlled;</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harvest will be controlled by qualified personnel by contract, marked stand, direct supervision, or other adequate means;</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14042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Review Standards</a:t>
            </a:r>
          </a:p>
        </p:txBody>
      </p:sp>
      <p:sp>
        <p:nvSpPr>
          <p:cNvPr id="12" name="TextBox 11"/>
          <p:cNvSpPr txBox="1"/>
          <p:nvPr/>
        </p:nvSpPr>
        <p:spPr>
          <a:xfrm>
            <a:off x="145694" y="1022925"/>
            <a:ext cx="8763000" cy="4154984"/>
          </a:xfrm>
          <a:prstGeom prst="rect">
            <a:avLst/>
          </a:prstGeom>
          <a:noFill/>
          <a:ln>
            <a:noFill/>
          </a:ln>
        </p:spPr>
        <p:txBody>
          <a:bodyPr wrap="square" rtlCol="0">
            <a:spAutoFit/>
          </a:bodyPr>
          <a:lstStyle/>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wood roads and skid trails will be located, and equipment will be operated, so as to minimize erosion on slopes and elsewhere;</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the storage, mixing, or bulk handling of fuel, chemicals, or other hazardous materials will be strictly controlled; </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a:p>
            <a:pPr marL="342900" indent="-342900">
              <a:buFont typeface="Arial" pitchFamily="34" charset="0"/>
              <a:buChar char="•"/>
            </a:pPr>
            <a:r>
              <a:rPr lang="en-US" sz="2400" dirty="0">
                <a:solidFill>
                  <a:srgbClr val="646569"/>
                </a:solidFill>
                <a:latin typeface="Arial" panose="020B0604020202020204" pitchFamily="34" charset="0"/>
                <a:cs typeface="Arial" panose="020B0604020202020204" pitchFamily="34" charset="0"/>
              </a:rPr>
              <a:t>the latest edition of the New York State Forestry Best Management Practices for Water Quality: BMP Field Guide will be adhered to, at a minimum.</a:t>
            </a:r>
          </a:p>
          <a:p>
            <a:pPr marL="342900" indent="-342900">
              <a:buFont typeface="Arial" pitchFamily="34" charset="0"/>
              <a:buChar char="•"/>
            </a:pPr>
            <a:endParaRPr lang="en-US" sz="2400"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88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Proposal</a:t>
            </a:r>
          </a:p>
        </p:txBody>
      </p:sp>
      <p:sp>
        <p:nvSpPr>
          <p:cNvPr id="12" name="TextBox 11"/>
          <p:cNvSpPr txBox="1"/>
          <p:nvPr/>
        </p:nvSpPr>
        <p:spPr>
          <a:xfrm>
            <a:off x="145694" y="1022925"/>
            <a:ext cx="8763000" cy="1877437"/>
          </a:xfrm>
          <a:prstGeom prst="rect">
            <a:avLst/>
          </a:prstGeom>
          <a:noFill/>
          <a:ln>
            <a:noFill/>
          </a:ln>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Timber harvest on a 549 acre portion of a 16,159 acre tract. </a:t>
            </a:r>
          </a:p>
          <a:p>
            <a:endParaRPr lang="en-US" sz="2400" dirty="0">
              <a:solidFill>
                <a:srgbClr val="646569"/>
              </a:solidFill>
              <a:latin typeface="Arial" panose="020B0604020202020204" pitchFamily="34" charset="0"/>
              <a:cs typeface="Arial" panose="020B0604020202020204" pitchFamily="34" charset="0"/>
            </a:endParaRPr>
          </a:p>
          <a:p>
            <a:r>
              <a:rPr lang="en-US" sz="2400" dirty="0">
                <a:solidFill>
                  <a:srgbClr val="646569"/>
                </a:solidFill>
                <a:latin typeface="Arial" panose="020B0604020202020204" pitchFamily="34" charset="0"/>
                <a:cs typeface="Arial" panose="020B0604020202020204" pitchFamily="34" charset="0"/>
              </a:rPr>
              <a:t>Seven prescriptions, based upon stand conditions and desired outcomes:</a:t>
            </a:r>
          </a:p>
          <a:p>
            <a:endParaRPr lang="en-US" sz="2000" dirty="0">
              <a:solidFill>
                <a:srgbClr val="646569"/>
              </a:solidFill>
              <a:latin typeface="Arial" panose="020B0604020202020204" pitchFamily="34" charset="0"/>
              <a:cs typeface="Arial" panose="020B0604020202020204" pitchFamily="34" charset="0"/>
            </a:endParaRPr>
          </a:p>
        </p:txBody>
      </p:sp>
      <p:sp>
        <p:nvSpPr>
          <p:cNvPr id="2" name="TextBox 1"/>
          <p:cNvSpPr txBox="1"/>
          <p:nvPr/>
        </p:nvSpPr>
        <p:spPr>
          <a:xfrm>
            <a:off x="228600" y="2647950"/>
            <a:ext cx="8610600" cy="2585323"/>
          </a:xfrm>
          <a:prstGeom prst="rect">
            <a:avLst/>
          </a:prstGeom>
          <a:noFill/>
        </p:spPr>
        <p:txBody>
          <a:bodyPr wrap="square" numCol="2" rtlCol="0">
            <a:spAutoFit/>
          </a:bodyPr>
          <a:lstStyle/>
          <a:p>
            <a:r>
              <a:rPr lang="en-US" dirty="0" err="1">
                <a:solidFill>
                  <a:srgbClr val="646569"/>
                </a:solidFill>
                <a:latin typeface="Arial" panose="020B0604020202020204" pitchFamily="34" charset="0"/>
                <a:cs typeface="Arial" panose="020B0604020202020204" pitchFamily="34" charset="0"/>
              </a:rPr>
              <a:t>Clearcut</a:t>
            </a:r>
            <a:r>
              <a:rPr lang="en-US" dirty="0">
                <a:solidFill>
                  <a:srgbClr val="646569"/>
                </a:solidFill>
                <a:latin typeface="Arial" panose="020B0604020202020204" pitchFamily="34" charset="0"/>
                <a:cs typeface="Arial" panose="020B0604020202020204" pitchFamily="34" charset="0"/>
              </a:rPr>
              <a:t> w/ Reserves, (65 ac)</a:t>
            </a:r>
          </a:p>
          <a:p>
            <a:endParaRPr lang="en-US" dirty="0">
              <a:solidFill>
                <a:srgbClr val="646569"/>
              </a:solidFill>
              <a:latin typeface="Arial" panose="020B0604020202020204" pitchFamily="34" charset="0"/>
              <a:cs typeface="Arial" panose="020B0604020202020204" pitchFamily="34" charset="0"/>
            </a:endParaRPr>
          </a:p>
          <a:p>
            <a:r>
              <a:rPr lang="en-US" dirty="0" err="1">
                <a:solidFill>
                  <a:srgbClr val="646569"/>
                </a:solidFill>
                <a:latin typeface="Arial" panose="020B0604020202020204" pitchFamily="34" charset="0"/>
                <a:cs typeface="Arial" panose="020B0604020202020204" pitchFamily="34" charset="0"/>
              </a:rPr>
              <a:t>Shelterwood</a:t>
            </a:r>
            <a:r>
              <a:rPr lang="en-US" dirty="0">
                <a:solidFill>
                  <a:srgbClr val="646569"/>
                </a:solidFill>
                <a:latin typeface="Arial" panose="020B0604020202020204" pitchFamily="34" charset="0"/>
                <a:cs typeface="Arial" panose="020B0604020202020204" pitchFamily="34" charset="0"/>
              </a:rPr>
              <a:t> Establishment (28 ac)</a:t>
            </a:r>
          </a:p>
          <a:p>
            <a:endParaRPr lang="en-US" dirty="0">
              <a:solidFill>
                <a:srgbClr val="646569"/>
              </a:solidFill>
              <a:latin typeface="Arial" panose="020B0604020202020204" pitchFamily="34" charset="0"/>
              <a:cs typeface="Arial" panose="020B0604020202020204" pitchFamily="34" charset="0"/>
            </a:endParaRPr>
          </a:p>
          <a:p>
            <a:r>
              <a:rPr lang="en-US" dirty="0">
                <a:solidFill>
                  <a:srgbClr val="646569"/>
                </a:solidFill>
                <a:latin typeface="Arial" panose="020B0604020202020204" pitchFamily="34" charset="0"/>
                <a:cs typeface="Arial" panose="020B0604020202020204" pitchFamily="34" charset="0"/>
              </a:rPr>
              <a:t>Free Thinning (31 ac)</a:t>
            </a:r>
          </a:p>
          <a:p>
            <a:endParaRPr lang="en-US" dirty="0">
              <a:solidFill>
                <a:srgbClr val="646569"/>
              </a:solidFill>
              <a:latin typeface="Arial" panose="020B0604020202020204" pitchFamily="34" charset="0"/>
              <a:cs typeface="Arial" panose="020B0604020202020204" pitchFamily="34" charset="0"/>
            </a:endParaRPr>
          </a:p>
          <a:p>
            <a:r>
              <a:rPr lang="en-US" dirty="0">
                <a:solidFill>
                  <a:srgbClr val="646569"/>
                </a:solidFill>
                <a:latin typeface="Arial" panose="020B0604020202020204" pitchFamily="34" charset="0"/>
                <a:cs typeface="Arial" panose="020B0604020202020204" pitchFamily="34" charset="0"/>
              </a:rPr>
              <a:t>Patch </a:t>
            </a:r>
            <a:r>
              <a:rPr lang="en-US" dirty="0" err="1">
                <a:solidFill>
                  <a:srgbClr val="646569"/>
                </a:solidFill>
                <a:latin typeface="Arial" panose="020B0604020202020204" pitchFamily="34" charset="0"/>
                <a:cs typeface="Arial" panose="020B0604020202020204" pitchFamily="34" charset="0"/>
              </a:rPr>
              <a:t>Clearcut</a:t>
            </a:r>
            <a:r>
              <a:rPr lang="en-US" dirty="0">
                <a:solidFill>
                  <a:srgbClr val="646569"/>
                </a:solidFill>
                <a:latin typeface="Arial" panose="020B0604020202020204" pitchFamily="34" charset="0"/>
                <a:cs typeface="Arial" panose="020B0604020202020204" pitchFamily="34" charset="0"/>
              </a:rPr>
              <a:t> (10 ac)</a:t>
            </a:r>
          </a:p>
          <a:p>
            <a:endParaRPr lang="en-US" dirty="0">
              <a:solidFill>
                <a:srgbClr val="646569"/>
              </a:solidFill>
              <a:latin typeface="Arial" panose="020B0604020202020204" pitchFamily="34" charset="0"/>
              <a:cs typeface="Arial" panose="020B0604020202020204" pitchFamily="34" charset="0"/>
            </a:endParaRPr>
          </a:p>
          <a:p>
            <a:endParaRPr lang="en-US" dirty="0">
              <a:solidFill>
                <a:srgbClr val="646569"/>
              </a:solidFill>
              <a:latin typeface="Arial" panose="020B0604020202020204" pitchFamily="34" charset="0"/>
              <a:cs typeface="Arial" panose="020B0604020202020204" pitchFamily="34" charset="0"/>
            </a:endParaRPr>
          </a:p>
          <a:p>
            <a:r>
              <a:rPr lang="en-US" dirty="0">
                <a:solidFill>
                  <a:srgbClr val="646569"/>
                </a:solidFill>
                <a:latin typeface="Arial" panose="020B0604020202020204" pitchFamily="34" charset="0"/>
                <a:cs typeface="Arial" panose="020B0604020202020204" pitchFamily="34" charset="0"/>
              </a:rPr>
              <a:t>Seed Tree Establishment (7 ac) </a:t>
            </a:r>
          </a:p>
          <a:p>
            <a:endParaRPr lang="en-US" dirty="0">
              <a:solidFill>
                <a:srgbClr val="646569"/>
              </a:solidFill>
              <a:latin typeface="Arial" panose="020B0604020202020204" pitchFamily="34" charset="0"/>
              <a:cs typeface="Arial" panose="020B0604020202020204" pitchFamily="34" charset="0"/>
            </a:endParaRPr>
          </a:p>
          <a:p>
            <a:r>
              <a:rPr lang="en-US" dirty="0" err="1">
                <a:solidFill>
                  <a:srgbClr val="646569"/>
                </a:solidFill>
                <a:latin typeface="Arial" panose="020B0604020202020204" pitchFamily="34" charset="0"/>
                <a:cs typeface="Arial" panose="020B0604020202020204" pitchFamily="34" charset="0"/>
              </a:rPr>
              <a:t>Shelterwood</a:t>
            </a:r>
            <a:r>
              <a:rPr lang="en-US" dirty="0">
                <a:solidFill>
                  <a:srgbClr val="646569"/>
                </a:solidFill>
                <a:latin typeface="Arial" panose="020B0604020202020204" pitchFamily="34" charset="0"/>
                <a:cs typeface="Arial" panose="020B0604020202020204" pitchFamily="34" charset="0"/>
              </a:rPr>
              <a:t> Removal w/ Reserves (266 ac)</a:t>
            </a:r>
          </a:p>
          <a:p>
            <a:endParaRPr lang="en-US" dirty="0">
              <a:solidFill>
                <a:srgbClr val="646569"/>
              </a:solidFill>
              <a:latin typeface="Arial" panose="020B0604020202020204" pitchFamily="34" charset="0"/>
              <a:cs typeface="Arial" panose="020B0604020202020204" pitchFamily="34" charset="0"/>
            </a:endParaRPr>
          </a:p>
          <a:p>
            <a:r>
              <a:rPr lang="en-US" dirty="0">
                <a:solidFill>
                  <a:srgbClr val="646569"/>
                </a:solidFill>
                <a:latin typeface="Arial" panose="020B0604020202020204" pitchFamily="34" charset="0"/>
                <a:cs typeface="Arial" panose="020B0604020202020204" pitchFamily="34" charset="0"/>
              </a:rPr>
              <a:t>Uniform </a:t>
            </a:r>
            <a:r>
              <a:rPr lang="en-US" dirty="0" err="1">
                <a:solidFill>
                  <a:srgbClr val="646569"/>
                </a:solidFill>
                <a:latin typeface="Arial" panose="020B0604020202020204" pitchFamily="34" charset="0"/>
                <a:cs typeface="Arial" panose="020B0604020202020204" pitchFamily="34" charset="0"/>
              </a:rPr>
              <a:t>Shelterwood</a:t>
            </a:r>
            <a:r>
              <a:rPr lang="en-US" dirty="0">
                <a:solidFill>
                  <a:srgbClr val="646569"/>
                </a:solidFill>
                <a:latin typeface="Arial" panose="020B0604020202020204" pitchFamily="34" charset="0"/>
                <a:cs typeface="Arial" panose="020B0604020202020204" pitchFamily="34" charset="0"/>
              </a:rPr>
              <a:t> Removal (141 ac) </a:t>
            </a:r>
          </a:p>
          <a:p>
            <a:endParaRPr lang="en-US" dirty="0"/>
          </a:p>
        </p:txBody>
      </p:sp>
    </p:spTree>
    <p:extLst>
      <p:ext uri="{BB962C8B-B14F-4D97-AF65-F5344CB8AC3E}">
        <p14:creationId xmlns:p14="http://schemas.microsoft.com/office/powerpoint/2010/main" val="165678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fade">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440" y="2419350"/>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Public Comment</a:t>
            </a:r>
          </a:p>
        </p:txBody>
      </p:sp>
    </p:spTree>
    <p:extLst>
      <p:ext uri="{BB962C8B-B14F-4D97-AF65-F5344CB8AC3E}">
        <p14:creationId xmlns:p14="http://schemas.microsoft.com/office/powerpoint/2010/main" val="15402443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Forestry\Lyme Adirondack Timberlands I, LLC\P2014-0100;Lyme Adirondack Timberlands I, LLC\Site Visit Photos\DSCN06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23850"/>
            <a:ext cx="9563100" cy="57849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752600" y="-1619250"/>
            <a:ext cx="12573000" cy="8956298"/>
          </a:xfrm>
          <a:prstGeom prst="rect">
            <a:avLst/>
          </a:prstGeom>
          <a:solidFill>
            <a:schemeClr val="accent3">
              <a:lumMod val="40000"/>
              <a:lumOff val="60000"/>
              <a:alpha val="33000"/>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Rectangle 1"/>
          <p:cNvSpPr/>
          <p:nvPr/>
        </p:nvSpPr>
        <p:spPr>
          <a:xfrm>
            <a:off x="952500" y="4422933"/>
            <a:ext cx="7315200" cy="738664"/>
          </a:xfrm>
          <a:prstGeom prst="rect">
            <a:avLst/>
          </a:prstGeom>
        </p:spPr>
        <p:txBody>
          <a:bodyPr wrap="square">
            <a:spAutoFit/>
          </a:bodyPr>
          <a:lstStyle/>
          <a:p>
            <a:r>
              <a:rPr lang="en-US" sz="2400" b="1" dirty="0">
                <a:solidFill>
                  <a:schemeClr val="tx2">
                    <a:lumMod val="75000"/>
                  </a:schemeClr>
                </a:solidFill>
                <a:latin typeface="Arial" panose="020B0604020202020204" pitchFamily="34" charset="0"/>
                <a:cs typeface="Arial" panose="020B0604020202020204" pitchFamily="34" charset="0"/>
              </a:rPr>
              <a:t>Staff Recommendation: Approve with Conditions</a:t>
            </a:r>
          </a:p>
          <a:p>
            <a:endParaRPr lang="en-US" b="1" dirty="0">
              <a:solidFill>
                <a:srgbClr val="002D73"/>
              </a:solidFill>
              <a:latin typeface="Arial" panose="020B0604020202020204" pitchFamily="34" charset="0"/>
              <a:cs typeface="Arial" panose="020B0604020202020204" pitchFamily="34" charset="0"/>
            </a:endParaRPr>
          </a:p>
        </p:txBody>
      </p:sp>
      <p:sp>
        <p:nvSpPr>
          <p:cNvPr id="4" name="TextBox 3"/>
          <p:cNvSpPr txBox="1"/>
          <p:nvPr/>
        </p:nvSpPr>
        <p:spPr>
          <a:xfrm>
            <a:off x="4724400" y="0"/>
            <a:ext cx="4419600" cy="1877437"/>
          </a:xfrm>
          <a:prstGeom prst="rect">
            <a:avLst/>
          </a:prstGeom>
          <a:noFill/>
          <a:ln>
            <a:noFill/>
          </a:ln>
        </p:spPr>
        <p:txBody>
          <a:bodyPr wrap="square" rtlCol="0">
            <a:spAutoFit/>
          </a:bodyPr>
          <a:lstStyle/>
          <a:p>
            <a:pPr algn="r"/>
            <a:r>
              <a:rPr lang="en-US" sz="2800" b="1" dirty="0">
                <a:solidFill>
                  <a:schemeClr val="tx2">
                    <a:lumMod val="75000"/>
                  </a:schemeClr>
                </a:solidFill>
                <a:latin typeface="Arial" panose="020B0604020202020204" pitchFamily="34" charset="0"/>
                <a:cs typeface="Arial" panose="020B0604020202020204" pitchFamily="34" charset="0"/>
              </a:rPr>
              <a:t>P2015-0028</a:t>
            </a:r>
          </a:p>
          <a:p>
            <a:pPr algn="r"/>
            <a:r>
              <a:rPr lang="en-US" sz="2800" b="1" dirty="0">
                <a:solidFill>
                  <a:schemeClr val="tx2">
                    <a:lumMod val="75000"/>
                  </a:schemeClr>
                </a:solidFill>
                <a:latin typeface="Arial" panose="020B0604020202020204" pitchFamily="34" charset="0"/>
                <a:cs typeface="Arial" panose="020B0604020202020204" pitchFamily="34" charset="0"/>
              </a:rPr>
              <a:t>Lyme Adirondack Timberlands I, LLC</a:t>
            </a:r>
          </a:p>
          <a:p>
            <a:endParaRPr lang="en-US" sz="3200" b="1" dirty="0">
              <a:solidFill>
                <a:srgbClr val="002D7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900046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517636"/>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Jurisdiction</a:t>
            </a:r>
          </a:p>
        </p:txBody>
      </p:sp>
    </p:spTree>
    <p:extLst>
      <p:ext uri="{BB962C8B-B14F-4D97-AF65-F5344CB8AC3E}">
        <p14:creationId xmlns:p14="http://schemas.microsoft.com/office/powerpoint/2010/main" val="6834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Jurisdiction</a:t>
            </a:r>
          </a:p>
        </p:txBody>
      </p:sp>
      <p:sp>
        <p:nvSpPr>
          <p:cNvPr id="12" name="TextBox 11"/>
          <p:cNvSpPr txBox="1"/>
          <p:nvPr/>
        </p:nvSpPr>
        <p:spPr>
          <a:xfrm>
            <a:off x="152400" y="1216878"/>
            <a:ext cx="8763000" cy="830997"/>
          </a:xfrm>
          <a:prstGeom prst="rect">
            <a:avLst/>
          </a:prstGeom>
          <a:noFill/>
          <a:ln>
            <a:noFill/>
          </a:ln>
        </p:spPr>
        <p:txBody>
          <a:bodyPr wrap="square" rtlCol="0">
            <a:spAutoFit/>
          </a:bodyPr>
          <a:lstStyle/>
          <a:p>
            <a:pPr algn="ctr"/>
            <a:r>
              <a:rPr lang="en-US" sz="2400" dirty="0">
                <a:solidFill>
                  <a:srgbClr val="646569"/>
                </a:solidFill>
                <a:latin typeface="Arial" panose="020B0604020202020204" pitchFamily="34" charset="0"/>
                <a:cs typeface="Arial" panose="020B0604020202020204" pitchFamily="34" charset="0"/>
              </a:rPr>
              <a:t>Class A Project in Rural Use and Resource Management 810(1)(d)(10) &amp; 810(1)(e)(11)</a:t>
            </a:r>
          </a:p>
        </p:txBody>
      </p:sp>
      <p:sp>
        <p:nvSpPr>
          <p:cNvPr id="2" name="TextBox 1"/>
          <p:cNvSpPr txBox="1"/>
          <p:nvPr/>
        </p:nvSpPr>
        <p:spPr>
          <a:xfrm>
            <a:off x="1943100" y="2266950"/>
            <a:ext cx="4953000" cy="1846659"/>
          </a:xfrm>
          <a:prstGeom prst="rect">
            <a:avLst/>
          </a:prstGeom>
          <a:noFill/>
        </p:spPr>
        <p:txBody>
          <a:bodyPr wrap="square" rtlCol="0">
            <a:spAutoFit/>
          </a:bodyPr>
          <a:lstStyle/>
          <a:p>
            <a:r>
              <a:rPr lang="en-US" sz="2400" dirty="0">
                <a:solidFill>
                  <a:srgbClr val="646569"/>
                </a:solidFill>
                <a:latin typeface="Arial" panose="020B0604020202020204" pitchFamily="34" charset="0"/>
                <a:cs typeface="Arial" panose="020B0604020202020204" pitchFamily="34" charset="0"/>
              </a:rPr>
              <a:t>“Timber harvesting that includes a proposed </a:t>
            </a:r>
            <a:r>
              <a:rPr lang="en-US" sz="2400" dirty="0" err="1">
                <a:solidFill>
                  <a:srgbClr val="646569"/>
                </a:solidFill>
                <a:latin typeface="Arial" panose="020B0604020202020204" pitchFamily="34" charset="0"/>
                <a:cs typeface="Arial" panose="020B0604020202020204" pitchFamily="34" charset="0"/>
              </a:rPr>
              <a:t>clearcutting</a:t>
            </a:r>
            <a:r>
              <a:rPr lang="en-US" sz="2400" dirty="0">
                <a:solidFill>
                  <a:srgbClr val="646569"/>
                </a:solidFill>
                <a:latin typeface="Arial" panose="020B0604020202020204" pitchFamily="34" charset="0"/>
                <a:cs typeface="Arial" panose="020B0604020202020204" pitchFamily="34" charset="0"/>
              </a:rPr>
              <a:t> of any single unit of land of more than twenty-five acres”</a:t>
            </a:r>
          </a:p>
          <a:p>
            <a:endParaRPr lang="en-US" dirty="0"/>
          </a:p>
        </p:txBody>
      </p:sp>
    </p:spTree>
    <p:extLst>
      <p:ext uri="{BB962C8B-B14F-4D97-AF65-F5344CB8AC3E}">
        <p14:creationId xmlns:p14="http://schemas.microsoft.com/office/powerpoint/2010/main" val="5486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Jurisdiction</a:t>
            </a:r>
          </a:p>
        </p:txBody>
      </p:sp>
      <p:sp>
        <p:nvSpPr>
          <p:cNvPr id="12" name="TextBox 11"/>
          <p:cNvSpPr txBox="1"/>
          <p:nvPr/>
        </p:nvSpPr>
        <p:spPr>
          <a:xfrm>
            <a:off x="140208" y="1022925"/>
            <a:ext cx="8763000" cy="2308324"/>
          </a:xfrm>
          <a:prstGeom prst="rect">
            <a:avLst/>
          </a:prstGeom>
          <a:noFill/>
          <a:ln>
            <a:noFill/>
          </a:ln>
        </p:spPr>
        <p:txBody>
          <a:bodyPr wrap="square" rtlCol="0">
            <a:spAutoFit/>
          </a:bodyPr>
          <a:lstStyle/>
          <a:p>
            <a:pPr algn="ctr"/>
            <a:r>
              <a:rPr lang="en-US" sz="2400" dirty="0">
                <a:solidFill>
                  <a:srgbClr val="646569"/>
                </a:solidFill>
                <a:latin typeface="Arial" panose="020B0604020202020204" pitchFamily="34" charset="0"/>
                <a:cs typeface="Arial" panose="020B0604020202020204" pitchFamily="34" charset="0"/>
              </a:rPr>
              <a:t>9 NYCRR Part 573.7(a)(1)</a:t>
            </a:r>
          </a:p>
          <a:p>
            <a:pPr algn="ctr"/>
            <a:endParaRPr lang="en-US" sz="2400" dirty="0">
              <a:solidFill>
                <a:srgbClr val="646569"/>
              </a:solidFill>
              <a:latin typeface="Arial" panose="020B0604020202020204" pitchFamily="34" charset="0"/>
              <a:cs typeface="Arial" panose="020B0604020202020204" pitchFamily="34" charset="0"/>
            </a:endParaRPr>
          </a:p>
          <a:p>
            <a:pPr algn="ctr"/>
            <a:r>
              <a:rPr lang="en-US" sz="2400" dirty="0">
                <a:solidFill>
                  <a:srgbClr val="646569"/>
                </a:solidFill>
                <a:latin typeface="Arial" panose="020B0604020202020204" pitchFamily="34" charset="0"/>
                <a:cs typeface="Arial" panose="020B0604020202020204" pitchFamily="34" charset="0"/>
              </a:rPr>
              <a:t>cutting of trees over 6 inches in </a:t>
            </a:r>
            <a:r>
              <a:rPr lang="en-US" sz="2400" dirty="0" err="1">
                <a:solidFill>
                  <a:srgbClr val="646569"/>
                </a:solidFill>
                <a:latin typeface="Arial" panose="020B0604020202020204" pitchFamily="34" charset="0"/>
                <a:cs typeface="Arial" panose="020B0604020202020204" pitchFamily="34" charset="0"/>
              </a:rPr>
              <a:t>dbh</a:t>
            </a:r>
            <a:r>
              <a:rPr lang="en-US" sz="2400" dirty="0">
                <a:solidFill>
                  <a:srgbClr val="646569"/>
                </a:solidFill>
                <a:latin typeface="Arial" panose="020B0604020202020204" pitchFamily="34" charset="0"/>
                <a:cs typeface="Arial" panose="020B0604020202020204" pitchFamily="34" charset="0"/>
              </a:rPr>
              <a:t> over any 10-year period, such that the average residual basal area of such trees after such cutting is less than 30 ft</a:t>
            </a:r>
            <a:r>
              <a:rPr lang="en-US" sz="2400" baseline="30000" dirty="0">
                <a:solidFill>
                  <a:srgbClr val="646569"/>
                </a:solidFill>
                <a:latin typeface="Arial" panose="020B0604020202020204" pitchFamily="34" charset="0"/>
                <a:cs typeface="Arial" panose="020B0604020202020204" pitchFamily="34" charset="0"/>
              </a:rPr>
              <a:t>2</a:t>
            </a:r>
            <a:r>
              <a:rPr lang="en-US" sz="2400" dirty="0">
                <a:solidFill>
                  <a:srgbClr val="646569"/>
                </a:solidFill>
                <a:latin typeface="Arial" panose="020B0604020202020204" pitchFamily="34" charset="0"/>
                <a:cs typeface="Arial" panose="020B0604020202020204" pitchFamily="34" charset="0"/>
              </a:rPr>
              <a:t> /acre, measured within the area harvested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7620" y="3486150"/>
            <a:ext cx="1908175" cy="1249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37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Jurisdiction</a:t>
            </a:r>
          </a:p>
        </p:txBody>
      </p:sp>
      <p:sp>
        <p:nvSpPr>
          <p:cNvPr id="12" name="TextBox 11"/>
          <p:cNvSpPr txBox="1"/>
          <p:nvPr/>
        </p:nvSpPr>
        <p:spPr>
          <a:xfrm>
            <a:off x="533400" y="1352550"/>
            <a:ext cx="8001000" cy="1569660"/>
          </a:xfrm>
          <a:prstGeom prst="rect">
            <a:avLst/>
          </a:prstGeom>
          <a:noFill/>
          <a:ln>
            <a:noFill/>
          </a:ln>
        </p:spPr>
        <p:txBody>
          <a:bodyPr wrap="square" rtlCol="0">
            <a:spAutoFit/>
          </a:bodyPr>
          <a:lstStyle/>
          <a:p>
            <a:pPr algn="ctr"/>
            <a:r>
              <a:rPr lang="en-US" sz="2400" dirty="0">
                <a:solidFill>
                  <a:srgbClr val="646569"/>
                </a:solidFill>
                <a:latin typeface="Arial" panose="020B0604020202020204" pitchFamily="34" charset="0"/>
                <a:cs typeface="Arial" panose="020B0604020202020204" pitchFamily="34" charset="0"/>
              </a:rPr>
              <a:t>If sufficient regeneration exists such that after the cut at least 30 ft</a:t>
            </a:r>
            <a:r>
              <a:rPr lang="en-US" sz="2400" baseline="30000" dirty="0">
                <a:solidFill>
                  <a:srgbClr val="646569"/>
                </a:solidFill>
                <a:latin typeface="Arial" panose="020B0604020202020204" pitchFamily="34" charset="0"/>
                <a:cs typeface="Arial" panose="020B0604020202020204" pitchFamily="34" charset="0"/>
              </a:rPr>
              <a:t>2</a:t>
            </a:r>
            <a:r>
              <a:rPr lang="en-US" sz="2400" dirty="0">
                <a:solidFill>
                  <a:srgbClr val="646569"/>
                </a:solidFill>
                <a:latin typeface="Arial" panose="020B0604020202020204" pitchFamily="34" charset="0"/>
                <a:cs typeface="Arial" panose="020B0604020202020204" pitchFamily="34" charset="0"/>
              </a:rPr>
              <a:t>/acre of residual basal area remains, at least 10 ft</a:t>
            </a:r>
            <a:r>
              <a:rPr lang="en-US" sz="2400" baseline="30000" dirty="0">
                <a:solidFill>
                  <a:srgbClr val="646569"/>
                </a:solidFill>
                <a:latin typeface="Arial" panose="020B0604020202020204" pitchFamily="34" charset="0"/>
                <a:cs typeface="Arial" panose="020B0604020202020204" pitchFamily="34" charset="0"/>
              </a:rPr>
              <a:t>2</a:t>
            </a:r>
            <a:r>
              <a:rPr lang="en-US" sz="2400" dirty="0">
                <a:solidFill>
                  <a:srgbClr val="646569"/>
                </a:solidFill>
                <a:latin typeface="Arial" panose="020B0604020202020204" pitchFamily="34" charset="0"/>
                <a:cs typeface="Arial" panose="020B0604020202020204" pitchFamily="34" charset="0"/>
              </a:rPr>
              <a:t>/acre of which is over 6” DBH, the harvest is not jurisdictional</a:t>
            </a:r>
          </a:p>
        </p:txBody>
      </p:sp>
    </p:spTree>
    <p:extLst>
      <p:ext uri="{BB962C8B-B14F-4D97-AF65-F5344CB8AC3E}">
        <p14:creationId xmlns:p14="http://schemas.microsoft.com/office/powerpoint/2010/main" val="4229830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 y="2536686"/>
            <a:ext cx="4572000" cy="707886"/>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Project Site</a:t>
            </a:r>
          </a:p>
        </p:txBody>
      </p:sp>
    </p:spTree>
    <p:extLst>
      <p:ext uri="{BB962C8B-B14F-4D97-AF65-F5344CB8AC3E}">
        <p14:creationId xmlns:p14="http://schemas.microsoft.com/office/powerpoint/2010/main" val="3507345349"/>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6385F-9869-4BD2-A359-5F0C3E7DE285}">
  <ds:schemaRefs>
    <ds:schemaRef ds:uri="http://schemas.microsoft.com/sharepoint/v3/contenttype/forms"/>
  </ds:schemaRefs>
</ds:datastoreItem>
</file>

<file path=customXml/itemProps2.xml><?xml version="1.0" encoding="utf-8"?>
<ds:datastoreItem xmlns:ds="http://schemas.openxmlformats.org/officeDocument/2006/customXml" ds:itemID="{DBD83C03-B08D-4E28-98E9-3791E181BA81}">
  <ds:schemaRefs>
    <ds:schemaRef ds:uri="http://schemas.microsoft.com/office/2006/metadata/properties"/>
    <ds:schemaRef ds:uri="d7ba0638-ee3c-42f0-be76-41efb289a28a"/>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6B313946-BC20-45F8-94A1-0AB07D368C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7669</TotalTime>
  <Words>2307</Words>
  <Application>Microsoft Office PowerPoint</Application>
  <PresentationFormat>On-screen Show (16:9)</PresentationFormat>
  <Paragraphs>558</Paragraphs>
  <Slides>41</Slides>
  <Notes>41</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41</vt:i4>
      </vt:variant>
    </vt:vector>
  </HeadingPairs>
  <TitlesOfParts>
    <vt:vector size="49" baseType="lpstr">
      <vt:lpstr>Arial</vt:lpstr>
      <vt:lpstr>Calibri</vt:lpstr>
      <vt:lpstr>Wingdings</vt:lpstr>
      <vt:lpstr>Cover Master</vt:lpstr>
      <vt:lpstr>Section Master</vt:lpstr>
      <vt:lpstr>Content Master</vt:lpstr>
      <vt:lpstr>2_Custom Design</vt:lpstr>
      <vt:lpstr>1_Content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Streiff, Susan A (APA)</cp:lastModifiedBy>
  <cp:revision>184</cp:revision>
  <cp:lastPrinted>2015-04-16T21:00:44Z</cp:lastPrinted>
  <dcterms:created xsi:type="dcterms:W3CDTF">2014-12-09T18:34:34Z</dcterms:created>
  <dcterms:modified xsi:type="dcterms:W3CDTF">2017-08-31T20:25:59Z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